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503030501040103" pitchFamily="34" charset="0"/>
      <p:regular r:id="rId11"/>
    </p:embeddedFont>
    <p:embeddedFont>
      <p:font typeface="Canva Sans Bold" panose="020B0803030501040103" pitchFamily="34" charset="0"/>
      <p:regular r:id="rId12"/>
      <p:bold r:id="rId13"/>
    </p:embeddedFont>
    <p:embeddedFont>
      <p:font typeface="DM Sans" pitchFamily="2" charset="77"/>
      <p:regular r:id="rId14"/>
      <p:bold r:id="rId15"/>
      <p:italic r:id="rId16"/>
      <p:boldItalic r:id="rId17"/>
    </p:embeddedFont>
    <p:embeddedFont>
      <p:font typeface="DM Sans Bold" pitchFamily="2" charset="77"/>
      <p:regular r:id="rId18"/>
      <p:bold r:id="rId19"/>
    </p:embeddedFont>
    <p:embeddedFont>
      <p:font typeface="Inter" panose="020B0502030000000004" pitchFamily="34" charset="0"/>
      <p:regular r:id="rId20"/>
    </p:embeddedFon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Montserrat Bold" pitchFamily="2" charset="77"/>
      <p:regular r:id="rId25"/>
      <p:bold r:id="rId26"/>
    </p:embeddedFont>
    <p:embeddedFont>
      <p:font typeface="Montserrat Heavy" pitchFamily="2" charset="7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595" autoAdjust="0"/>
  </p:normalViewPr>
  <p:slideViewPr>
    <p:cSldViewPr>
      <p:cViewPr varScale="1">
        <p:scale>
          <a:sx n="77" d="100"/>
          <a:sy n="77" d="100"/>
        </p:scale>
        <p:origin x="5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4664">
                <a:alpha val="100000"/>
              </a:srgbClr>
            </a:gs>
            <a:gs pos="100000">
              <a:srgbClr val="07144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38159">
            <a:off x="9435733" y="6630537"/>
            <a:ext cx="9525408" cy="5334228"/>
          </a:xfrm>
          <a:custGeom>
            <a:avLst/>
            <a:gdLst/>
            <a:ahLst/>
            <a:cxnLst/>
            <a:rect l="l" t="t" r="r" b="b"/>
            <a:pathLst>
              <a:path w="9525408" h="5334228">
                <a:moveTo>
                  <a:pt x="0" y="0"/>
                </a:moveTo>
                <a:lnTo>
                  <a:pt x="9525407" y="0"/>
                </a:lnTo>
                <a:lnTo>
                  <a:pt x="9525407" y="5334228"/>
                </a:lnTo>
                <a:lnTo>
                  <a:pt x="0" y="5334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11147" y="2271833"/>
            <a:ext cx="4795602" cy="7500817"/>
          </a:xfrm>
          <a:custGeom>
            <a:avLst/>
            <a:gdLst/>
            <a:ahLst/>
            <a:cxnLst/>
            <a:rect l="l" t="t" r="r" b="b"/>
            <a:pathLst>
              <a:path w="4795602" h="7500817">
                <a:moveTo>
                  <a:pt x="0" y="0"/>
                </a:moveTo>
                <a:lnTo>
                  <a:pt x="4795602" y="0"/>
                </a:lnTo>
                <a:lnTo>
                  <a:pt x="4795602" y="7500817"/>
                </a:lnTo>
                <a:lnTo>
                  <a:pt x="0" y="7500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175" r="-159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38159">
            <a:off x="-174563" y="7036805"/>
            <a:ext cx="9525408" cy="5334228"/>
          </a:xfrm>
          <a:custGeom>
            <a:avLst/>
            <a:gdLst/>
            <a:ahLst/>
            <a:cxnLst/>
            <a:rect l="l" t="t" r="r" b="b"/>
            <a:pathLst>
              <a:path w="9525408" h="5334228">
                <a:moveTo>
                  <a:pt x="0" y="0"/>
                </a:moveTo>
                <a:lnTo>
                  <a:pt x="9525407" y="0"/>
                </a:lnTo>
                <a:lnTo>
                  <a:pt x="9525407" y="5334228"/>
                </a:lnTo>
                <a:lnTo>
                  <a:pt x="0" y="5334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420649" y="728783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2A8E3">
                    <a:alpha val="0"/>
                  </a:srgbClr>
                </a:gs>
                <a:gs pos="100000">
                  <a:srgbClr val="3B27C6">
                    <a:alpha val="7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0475" y="2092080"/>
            <a:ext cx="11613517" cy="2036826"/>
            <a:chOff x="0" y="0"/>
            <a:chExt cx="2389613" cy="41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613" cy="419100"/>
            </a:xfrm>
            <a:custGeom>
              <a:avLst/>
              <a:gdLst/>
              <a:ahLst/>
              <a:cxnLst/>
              <a:rect l="l" t="t" r="r" b="b"/>
              <a:pathLst>
                <a:path w="2389613" h="419100">
                  <a:moveTo>
                    <a:pt x="13020" y="0"/>
                  </a:moveTo>
                  <a:lnTo>
                    <a:pt x="2376593" y="0"/>
                  </a:lnTo>
                  <a:cubicBezTo>
                    <a:pt x="2383783" y="0"/>
                    <a:pt x="2389613" y="5829"/>
                    <a:pt x="2389613" y="13020"/>
                  </a:cubicBezTo>
                  <a:lnTo>
                    <a:pt x="2389613" y="406080"/>
                  </a:lnTo>
                  <a:cubicBezTo>
                    <a:pt x="2389613" y="409533"/>
                    <a:pt x="2388241" y="412845"/>
                    <a:pt x="2385799" y="415286"/>
                  </a:cubicBezTo>
                  <a:cubicBezTo>
                    <a:pt x="2383357" y="417728"/>
                    <a:pt x="2380046" y="419100"/>
                    <a:pt x="2376593" y="419100"/>
                  </a:cubicBezTo>
                  <a:lnTo>
                    <a:pt x="13020" y="419100"/>
                  </a:lnTo>
                  <a:cubicBezTo>
                    <a:pt x="9567" y="419100"/>
                    <a:pt x="6255" y="417728"/>
                    <a:pt x="3814" y="415286"/>
                  </a:cubicBezTo>
                  <a:cubicBezTo>
                    <a:pt x="1372" y="412845"/>
                    <a:pt x="0" y="409533"/>
                    <a:pt x="0" y="406080"/>
                  </a:cubicBezTo>
                  <a:lnTo>
                    <a:pt x="0" y="13020"/>
                  </a:lnTo>
                  <a:cubicBezTo>
                    <a:pt x="0" y="9567"/>
                    <a:pt x="1372" y="6255"/>
                    <a:pt x="3814" y="3814"/>
                  </a:cubicBezTo>
                  <a:cubicBezTo>
                    <a:pt x="6255" y="1372"/>
                    <a:pt x="9567" y="0"/>
                    <a:pt x="13020" y="0"/>
                  </a:cubicBezTo>
                  <a:close/>
                </a:path>
              </a:pathLst>
            </a:custGeom>
            <a:solidFill>
              <a:srgbClr val="4C91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89613" cy="457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0237" y="201405"/>
            <a:ext cx="3059884" cy="961460"/>
          </a:xfrm>
          <a:custGeom>
            <a:avLst/>
            <a:gdLst/>
            <a:ahLst/>
            <a:cxnLst/>
            <a:rect l="l" t="t" r="r" b="b"/>
            <a:pathLst>
              <a:path w="3059884" h="961460">
                <a:moveTo>
                  <a:pt x="0" y="0"/>
                </a:moveTo>
                <a:lnTo>
                  <a:pt x="3059885" y="0"/>
                </a:lnTo>
                <a:lnTo>
                  <a:pt x="3059885" y="961460"/>
                </a:lnTo>
                <a:lnTo>
                  <a:pt x="0" y="961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0475" y="2530804"/>
            <a:ext cx="11913992" cy="128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sz="5306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RebalanceAI: AI-Powered Investment Portfolio Analyzer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524937"/>
            <a:ext cx="4910923" cy="122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41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Nishchay Linge Gowda</a:t>
            </a:r>
          </a:p>
          <a:p>
            <a:pPr marL="453390" lvl="1" indent="-226695" algn="l">
              <a:lnSpc>
                <a:spcPts val="241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Shivakumar Hassan Lokesh</a:t>
            </a:r>
          </a:p>
          <a:p>
            <a:pPr marL="453390" lvl="1" indent="-226695" algn="l">
              <a:lnSpc>
                <a:spcPts val="2415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Supriya Singh</a:t>
            </a:r>
          </a:p>
          <a:p>
            <a:pPr algn="ctr">
              <a:lnSpc>
                <a:spcPts val="2415"/>
              </a:lnSpc>
            </a:pPr>
            <a:endParaRPr lang="en-US" sz="21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68660" y="544330"/>
            <a:ext cx="7477146" cy="38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3"/>
              </a:lnSpc>
            </a:pPr>
            <a:r>
              <a:rPr lang="en-US" sz="273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IE 5374 - Applied Generative AI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5646100"/>
            <a:ext cx="3161366" cy="935862"/>
            <a:chOff x="0" y="0"/>
            <a:chExt cx="815376" cy="2413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5376" cy="241376"/>
            </a:xfrm>
            <a:custGeom>
              <a:avLst/>
              <a:gdLst/>
              <a:ahLst/>
              <a:cxnLst/>
              <a:rect l="l" t="t" r="r" b="b"/>
              <a:pathLst>
                <a:path w="815376" h="241376">
                  <a:moveTo>
                    <a:pt x="66121" y="0"/>
                  </a:moveTo>
                  <a:lnTo>
                    <a:pt x="749255" y="0"/>
                  </a:lnTo>
                  <a:cubicBezTo>
                    <a:pt x="766791" y="0"/>
                    <a:pt x="783609" y="6966"/>
                    <a:pt x="796009" y="19366"/>
                  </a:cubicBezTo>
                  <a:cubicBezTo>
                    <a:pt x="808409" y="31766"/>
                    <a:pt x="815376" y="48584"/>
                    <a:pt x="815376" y="66121"/>
                  </a:cubicBezTo>
                  <a:lnTo>
                    <a:pt x="815376" y="175256"/>
                  </a:lnTo>
                  <a:cubicBezTo>
                    <a:pt x="815376" y="192792"/>
                    <a:pt x="808409" y="209610"/>
                    <a:pt x="796009" y="222010"/>
                  </a:cubicBezTo>
                  <a:cubicBezTo>
                    <a:pt x="783609" y="234410"/>
                    <a:pt x="766791" y="241376"/>
                    <a:pt x="749255" y="241376"/>
                  </a:cubicBezTo>
                  <a:lnTo>
                    <a:pt x="66121" y="241376"/>
                  </a:lnTo>
                  <a:cubicBezTo>
                    <a:pt x="48584" y="241376"/>
                    <a:pt x="31766" y="234410"/>
                    <a:pt x="19366" y="222010"/>
                  </a:cubicBezTo>
                  <a:cubicBezTo>
                    <a:pt x="6966" y="209610"/>
                    <a:pt x="0" y="192792"/>
                    <a:pt x="0" y="175256"/>
                  </a:cubicBezTo>
                  <a:lnTo>
                    <a:pt x="0" y="66121"/>
                  </a:lnTo>
                  <a:cubicBezTo>
                    <a:pt x="0" y="48584"/>
                    <a:pt x="6966" y="31766"/>
                    <a:pt x="19366" y="19366"/>
                  </a:cubicBezTo>
                  <a:cubicBezTo>
                    <a:pt x="31766" y="6966"/>
                    <a:pt x="48584" y="0"/>
                    <a:pt x="66121" y="0"/>
                  </a:cubicBezTo>
                  <a:close/>
                </a:path>
              </a:pathLst>
            </a:custGeom>
            <a:solidFill>
              <a:srgbClr val="162233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200"/>
              <a:ext cx="815376" cy="1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8"/>
                </a:lnSpc>
              </a:pPr>
              <a:r>
                <a:rPr lang="en-US" sz="279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Group No: 4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678830" y="5975219"/>
            <a:ext cx="4910923" cy="30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5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53922" y="6869299"/>
            <a:ext cx="491092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4664">
                <a:alpha val="100000"/>
              </a:srgbClr>
            </a:gs>
            <a:gs pos="100000">
              <a:srgbClr val="07144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3574" y="6482764"/>
            <a:ext cx="8597179" cy="955604"/>
            <a:chOff x="0" y="0"/>
            <a:chExt cx="2264278" cy="251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4278" cy="251682"/>
            </a:xfrm>
            <a:custGeom>
              <a:avLst/>
              <a:gdLst/>
              <a:ahLst/>
              <a:cxnLst/>
              <a:rect l="l" t="t" r="r" b="b"/>
              <a:pathLst>
                <a:path w="2264278" h="251682">
                  <a:moveTo>
                    <a:pt x="24314" y="0"/>
                  </a:moveTo>
                  <a:lnTo>
                    <a:pt x="2239964" y="0"/>
                  </a:lnTo>
                  <a:cubicBezTo>
                    <a:pt x="2253392" y="0"/>
                    <a:pt x="2264278" y="10886"/>
                    <a:pt x="2264278" y="24314"/>
                  </a:cubicBezTo>
                  <a:lnTo>
                    <a:pt x="2264278" y="227368"/>
                  </a:lnTo>
                  <a:cubicBezTo>
                    <a:pt x="2264278" y="240796"/>
                    <a:pt x="2253392" y="251682"/>
                    <a:pt x="2239964" y="251682"/>
                  </a:cubicBezTo>
                  <a:lnTo>
                    <a:pt x="24314" y="251682"/>
                  </a:lnTo>
                  <a:cubicBezTo>
                    <a:pt x="10886" y="251682"/>
                    <a:pt x="0" y="240796"/>
                    <a:pt x="0" y="227368"/>
                  </a:cubicBezTo>
                  <a:lnTo>
                    <a:pt x="0" y="24314"/>
                  </a:lnTo>
                  <a:cubicBezTo>
                    <a:pt x="0" y="10886"/>
                    <a:pt x="10886" y="0"/>
                    <a:pt x="243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2264278" cy="204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r>
                <a:rPr lang="en-US" sz="209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❌ Manual research is slow, biased, and inconsistent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832164" y="-1115576"/>
            <a:ext cx="7315200" cy="3136392"/>
          </a:xfrm>
          <a:custGeom>
            <a:avLst/>
            <a:gdLst/>
            <a:ahLst/>
            <a:cxnLst/>
            <a:rect l="l" t="t" r="r" b="b"/>
            <a:pathLst>
              <a:path w="7315200" h="3136392">
                <a:moveTo>
                  <a:pt x="0" y="0"/>
                </a:moveTo>
                <a:lnTo>
                  <a:pt x="7315200" y="0"/>
                </a:lnTo>
                <a:lnTo>
                  <a:pt x="7315200" y="3136392"/>
                </a:lnTo>
                <a:lnTo>
                  <a:pt x="0" y="313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427136" y="1671042"/>
            <a:ext cx="7315200" cy="3136392"/>
          </a:xfrm>
          <a:custGeom>
            <a:avLst/>
            <a:gdLst/>
            <a:ahLst/>
            <a:cxnLst/>
            <a:rect l="l" t="t" r="r" b="b"/>
            <a:pathLst>
              <a:path w="7315200" h="3136392">
                <a:moveTo>
                  <a:pt x="0" y="0"/>
                </a:moveTo>
                <a:lnTo>
                  <a:pt x="7315200" y="0"/>
                </a:lnTo>
                <a:lnTo>
                  <a:pt x="7315200" y="3136392"/>
                </a:lnTo>
                <a:lnTo>
                  <a:pt x="0" y="313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67448" y="6418443"/>
            <a:ext cx="8051974" cy="36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8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9374464" y="3046240"/>
            <a:ext cx="8739528" cy="892750"/>
            <a:chOff x="0" y="0"/>
            <a:chExt cx="2301769" cy="2351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01769" cy="235128"/>
            </a:xfrm>
            <a:custGeom>
              <a:avLst/>
              <a:gdLst/>
              <a:ahLst/>
              <a:cxnLst/>
              <a:rect l="l" t="t" r="r" b="b"/>
              <a:pathLst>
                <a:path w="2301769" h="235128">
                  <a:moveTo>
                    <a:pt x="23918" y="0"/>
                  </a:moveTo>
                  <a:lnTo>
                    <a:pt x="2277851" y="0"/>
                  </a:lnTo>
                  <a:cubicBezTo>
                    <a:pt x="2291060" y="0"/>
                    <a:pt x="2301769" y="10708"/>
                    <a:pt x="2301769" y="23918"/>
                  </a:cubicBezTo>
                  <a:lnTo>
                    <a:pt x="2301769" y="211210"/>
                  </a:lnTo>
                  <a:cubicBezTo>
                    <a:pt x="2301769" y="217553"/>
                    <a:pt x="2299249" y="223637"/>
                    <a:pt x="2294763" y="228122"/>
                  </a:cubicBezTo>
                  <a:cubicBezTo>
                    <a:pt x="2290278" y="232608"/>
                    <a:pt x="2284194" y="235128"/>
                    <a:pt x="2277851" y="235128"/>
                  </a:cubicBezTo>
                  <a:lnTo>
                    <a:pt x="23918" y="235128"/>
                  </a:lnTo>
                  <a:cubicBezTo>
                    <a:pt x="10708" y="235128"/>
                    <a:pt x="0" y="224419"/>
                    <a:pt x="0" y="211210"/>
                  </a:cubicBezTo>
                  <a:lnTo>
                    <a:pt x="0" y="23918"/>
                  </a:lnTo>
                  <a:cubicBezTo>
                    <a:pt x="0" y="17575"/>
                    <a:pt x="2520" y="11491"/>
                    <a:pt x="7005" y="7005"/>
                  </a:cubicBezTo>
                  <a:cubicBezTo>
                    <a:pt x="11491" y="2520"/>
                    <a:pt x="17575" y="0"/>
                    <a:pt x="23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2301769" cy="187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r>
                <a:rPr lang="en-US" sz="209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❌ Relying only on news hype ignores real volatility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91226" y="4735267"/>
            <a:ext cx="8739528" cy="955604"/>
            <a:chOff x="0" y="0"/>
            <a:chExt cx="2301769" cy="2516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1769" cy="251682"/>
            </a:xfrm>
            <a:custGeom>
              <a:avLst/>
              <a:gdLst/>
              <a:ahLst/>
              <a:cxnLst/>
              <a:rect l="l" t="t" r="r" b="b"/>
              <a:pathLst>
                <a:path w="2301769" h="251682">
                  <a:moveTo>
                    <a:pt x="23918" y="0"/>
                  </a:moveTo>
                  <a:lnTo>
                    <a:pt x="2277851" y="0"/>
                  </a:lnTo>
                  <a:cubicBezTo>
                    <a:pt x="2291060" y="0"/>
                    <a:pt x="2301769" y="10708"/>
                    <a:pt x="2301769" y="23918"/>
                  </a:cubicBezTo>
                  <a:lnTo>
                    <a:pt x="2301769" y="227764"/>
                  </a:lnTo>
                  <a:cubicBezTo>
                    <a:pt x="2301769" y="234107"/>
                    <a:pt x="2299249" y="240191"/>
                    <a:pt x="2294763" y="244676"/>
                  </a:cubicBezTo>
                  <a:cubicBezTo>
                    <a:pt x="2290278" y="249162"/>
                    <a:pt x="2284194" y="251682"/>
                    <a:pt x="2277851" y="251682"/>
                  </a:cubicBezTo>
                  <a:lnTo>
                    <a:pt x="23918" y="251682"/>
                  </a:lnTo>
                  <a:cubicBezTo>
                    <a:pt x="17575" y="251682"/>
                    <a:pt x="11491" y="249162"/>
                    <a:pt x="7005" y="244676"/>
                  </a:cubicBezTo>
                  <a:cubicBezTo>
                    <a:pt x="2520" y="240191"/>
                    <a:pt x="0" y="234107"/>
                    <a:pt x="0" y="227764"/>
                  </a:cubicBezTo>
                  <a:lnTo>
                    <a:pt x="0" y="23918"/>
                  </a:lnTo>
                  <a:cubicBezTo>
                    <a:pt x="0" y="17575"/>
                    <a:pt x="2520" y="11491"/>
                    <a:pt x="7005" y="7005"/>
                  </a:cubicBezTo>
                  <a:cubicBezTo>
                    <a:pt x="11491" y="2520"/>
                    <a:pt x="17575" y="0"/>
                    <a:pt x="23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2301769" cy="204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r>
                <a:rPr lang="en-US" sz="209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❌ Relying only on past performance ignores current sentiment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6415" y="4336329"/>
            <a:ext cx="6643298" cy="1753480"/>
            <a:chOff x="0" y="0"/>
            <a:chExt cx="1749675" cy="4618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49675" cy="461822"/>
            </a:xfrm>
            <a:custGeom>
              <a:avLst/>
              <a:gdLst/>
              <a:ahLst/>
              <a:cxnLst/>
              <a:rect l="l" t="t" r="r" b="b"/>
              <a:pathLst>
                <a:path w="1749675" h="461822">
                  <a:moveTo>
                    <a:pt x="59434" y="0"/>
                  </a:moveTo>
                  <a:lnTo>
                    <a:pt x="1690241" y="0"/>
                  </a:lnTo>
                  <a:cubicBezTo>
                    <a:pt x="1706004" y="0"/>
                    <a:pt x="1721121" y="6262"/>
                    <a:pt x="1732267" y="17408"/>
                  </a:cubicBezTo>
                  <a:cubicBezTo>
                    <a:pt x="1743413" y="28554"/>
                    <a:pt x="1749675" y="43671"/>
                    <a:pt x="1749675" y="59434"/>
                  </a:cubicBezTo>
                  <a:lnTo>
                    <a:pt x="1749675" y="402388"/>
                  </a:lnTo>
                  <a:cubicBezTo>
                    <a:pt x="1749675" y="418151"/>
                    <a:pt x="1743413" y="433268"/>
                    <a:pt x="1732267" y="444414"/>
                  </a:cubicBezTo>
                  <a:cubicBezTo>
                    <a:pt x="1721121" y="455560"/>
                    <a:pt x="1706004" y="461822"/>
                    <a:pt x="1690241" y="461822"/>
                  </a:cubicBezTo>
                  <a:lnTo>
                    <a:pt x="59434" y="461822"/>
                  </a:lnTo>
                  <a:cubicBezTo>
                    <a:pt x="43671" y="461822"/>
                    <a:pt x="28554" y="455560"/>
                    <a:pt x="17408" y="444414"/>
                  </a:cubicBezTo>
                  <a:cubicBezTo>
                    <a:pt x="6262" y="433268"/>
                    <a:pt x="0" y="418151"/>
                    <a:pt x="0" y="402388"/>
                  </a:cubicBezTo>
                  <a:lnTo>
                    <a:pt x="0" y="59434"/>
                  </a:lnTo>
                  <a:cubicBezTo>
                    <a:pt x="0" y="43671"/>
                    <a:pt x="6262" y="28554"/>
                    <a:pt x="17408" y="17408"/>
                  </a:cubicBezTo>
                  <a:cubicBezTo>
                    <a:pt x="28554" y="6262"/>
                    <a:pt x="43671" y="0"/>
                    <a:pt x="59434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75"/>
              <a:ext cx="1749675" cy="395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r>
                <a:rPr lang="en-US" sz="2492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Why Traditional Portfolio Decisions Fail ?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034933" y="4936706"/>
            <a:ext cx="8706246" cy="36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8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AutoShape 18"/>
          <p:cNvSpPr/>
          <p:nvPr/>
        </p:nvSpPr>
        <p:spPr>
          <a:xfrm flipV="1">
            <a:off x="7209713" y="5213070"/>
            <a:ext cx="218151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8108653" y="5213070"/>
            <a:ext cx="0" cy="174749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H="1" flipV="1">
            <a:off x="8108653" y="6960566"/>
            <a:ext cx="142492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8108653" y="3462581"/>
            <a:ext cx="0" cy="174749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8108653" y="3492615"/>
            <a:ext cx="126581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760879" y="8644741"/>
            <a:ext cx="697226" cy="613559"/>
          </a:xfrm>
          <a:custGeom>
            <a:avLst/>
            <a:gdLst/>
            <a:ahLst/>
            <a:cxnLst/>
            <a:rect l="l" t="t" r="r" b="b"/>
            <a:pathLst>
              <a:path w="697226" h="613559">
                <a:moveTo>
                  <a:pt x="0" y="0"/>
                </a:moveTo>
                <a:lnTo>
                  <a:pt x="697226" y="0"/>
                </a:lnTo>
                <a:lnTo>
                  <a:pt x="697226" y="613559"/>
                </a:lnTo>
                <a:lnTo>
                  <a:pt x="0" y="613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814852" y="1138420"/>
            <a:ext cx="9119223" cy="82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4"/>
              </a:lnSpc>
            </a:pPr>
            <a:r>
              <a:rPr lang="en-US" sz="65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58105" y="8728378"/>
            <a:ext cx="12900096" cy="39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6"/>
              </a:lnSpc>
              <a:spcBef>
                <a:spcPct val="0"/>
              </a:spcBef>
            </a:pPr>
            <a:r>
              <a:rPr lang="en-US" sz="230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There is no objective system that blends financial stability + market psychology together.</a:t>
            </a:r>
          </a:p>
        </p:txBody>
      </p:sp>
      <p:sp>
        <p:nvSpPr>
          <p:cNvPr id="26" name="Freeform 26"/>
          <p:cNvSpPr/>
          <p:nvPr/>
        </p:nvSpPr>
        <p:spPr>
          <a:xfrm>
            <a:off x="150237" y="201405"/>
            <a:ext cx="3059884" cy="961460"/>
          </a:xfrm>
          <a:custGeom>
            <a:avLst/>
            <a:gdLst/>
            <a:ahLst/>
            <a:cxnLst/>
            <a:rect l="l" t="t" r="r" b="b"/>
            <a:pathLst>
              <a:path w="3059884" h="961460">
                <a:moveTo>
                  <a:pt x="0" y="0"/>
                </a:moveTo>
                <a:lnTo>
                  <a:pt x="3059885" y="0"/>
                </a:lnTo>
                <a:lnTo>
                  <a:pt x="3059885" y="961460"/>
                </a:lnTo>
                <a:lnTo>
                  <a:pt x="0" y="961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4664">
                <a:alpha val="100000"/>
              </a:srgbClr>
            </a:gs>
            <a:gs pos="100000">
              <a:srgbClr val="07144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7760" y="2475766"/>
            <a:ext cx="283152" cy="1018351"/>
            <a:chOff x="0" y="0"/>
            <a:chExt cx="74575" cy="2682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575" cy="268208"/>
            </a:xfrm>
            <a:custGeom>
              <a:avLst/>
              <a:gdLst/>
              <a:ahLst/>
              <a:cxnLst/>
              <a:rect l="l" t="t" r="r" b="b"/>
              <a:pathLst>
                <a:path w="74575" h="268208">
                  <a:moveTo>
                    <a:pt x="0" y="0"/>
                  </a:moveTo>
                  <a:lnTo>
                    <a:pt x="74575" y="0"/>
                  </a:lnTo>
                  <a:lnTo>
                    <a:pt x="74575" y="268208"/>
                  </a:lnTo>
                  <a:lnTo>
                    <a:pt x="0" y="268208"/>
                  </a:lnTo>
                  <a:close/>
                </a:path>
              </a:pathLst>
            </a:custGeom>
            <a:gradFill rotWithShape="1">
              <a:gsLst>
                <a:gs pos="0">
                  <a:srgbClr val="62A8E3">
                    <a:alpha val="0"/>
                  </a:srgbClr>
                </a:gs>
                <a:gs pos="100000">
                  <a:srgbClr val="3B27C6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74575" cy="22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7249" y="5926130"/>
            <a:ext cx="283152" cy="1018351"/>
            <a:chOff x="0" y="0"/>
            <a:chExt cx="74575" cy="2682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575" cy="268208"/>
            </a:xfrm>
            <a:custGeom>
              <a:avLst/>
              <a:gdLst/>
              <a:ahLst/>
              <a:cxnLst/>
              <a:rect l="l" t="t" r="r" b="b"/>
              <a:pathLst>
                <a:path w="74575" h="268208">
                  <a:moveTo>
                    <a:pt x="0" y="0"/>
                  </a:moveTo>
                  <a:lnTo>
                    <a:pt x="74575" y="0"/>
                  </a:lnTo>
                  <a:lnTo>
                    <a:pt x="74575" y="268208"/>
                  </a:lnTo>
                  <a:lnTo>
                    <a:pt x="0" y="268208"/>
                  </a:lnTo>
                  <a:close/>
                </a:path>
              </a:pathLst>
            </a:custGeom>
            <a:gradFill rotWithShape="1">
              <a:gsLst>
                <a:gs pos="0">
                  <a:srgbClr val="62A8E3">
                    <a:alpha val="0"/>
                  </a:srgbClr>
                </a:gs>
                <a:gs pos="100000">
                  <a:srgbClr val="3B27C6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74575" cy="22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53550" y="3957348"/>
            <a:ext cx="5181047" cy="5199956"/>
          </a:xfrm>
          <a:custGeom>
            <a:avLst/>
            <a:gdLst/>
            <a:ahLst/>
            <a:cxnLst/>
            <a:rect l="l" t="t" r="r" b="b"/>
            <a:pathLst>
              <a:path w="5181047" h="5199956">
                <a:moveTo>
                  <a:pt x="0" y="0"/>
                </a:moveTo>
                <a:lnTo>
                  <a:pt x="5181047" y="0"/>
                </a:lnTo>
                <a:lnTo>
                  <a:pt x="5181047" y="5199955"/>
                </a:lnTo>
                <a:lnTo>
                  <a:pt x="0" y="519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053985" y="2241288"/>
            <a:ext cx="8994357" cy="468956"/>
            <a:chOff x="0" y="0"/>
            <a:chExt cx="1850691" cy="964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50691" cy="96493"/>
            </a:xfrm>
            <a:custGeom>
              <a:avLst/>
              <a:gdLst/>
              <a:ahLst/>
              <a:cxnLst/>
              <a:rect l="l" t="t" r="r" b="b"/>
              <a:pathLst>
                <a:path w="1850691" h="96493">
                  <a:moveTo>
                    <a:pt x="16812" y="0"/>
                  </a:moveTo>
                  <a:lnTo>
                    <a:pt x="1833879" y="0"/>
                  </a:lnTo>
                  <a:cubicBezTo>
                    <a:pt x="1838338" y="0"/>
                    <a:pt x="1842614" y="1771"/>
                    <a:pt x="1845767" y="4924"/>
                  </a:cubicBezTo>
                  <a:cubicBezTo>
                    <a:pt x="1848920" y="8077"/>
                    <a:pt x="1850691" y="12353"/>
                    <a:pt x="1850691" y="16812"/>
                  </a:cubicBezTo>
                  <a:lnTo>
                    <a:pt x="1850691" y="79681"/>
                  </a:lnTo>
                  <a:cubicBezTo>
                    <a:pt x="1850691" y="84140"/>
                    <a:pt x="1848920" y="88416"/>
                    <a:pt x="1845767" y="91569"/>
                  </a:cubicBezTo>
                  <a:cubicBezTo>
                    <a:pt x="1842614" y="94722"/>
                    <a:pt x="1838338" y="96493"/>
                    <a:pt x="1833879" y="96493"/>
                  </a:cubicBezTo>
                  <a:lnTo>
                    <a:pt x="16812" y="96493"/>
                  </a:lnTo>
                  <a:cubicBezTo>
                    <a:pt x="12353" y="96493"/>
                    <a:pt x="8077" y="94722"/>
                    <a:pt x="4924" y="91569"/>
                  </a:cubicBezTo>
                  <a:cubicBezTo>
                    <a:pt x="1771" y="88416"/>
                    <a:pt x="0" y="84140"/>
                    <a:pt x="0" y="79681"/>
                  </a:cubicBezTo>
                  <a:lnTo>
                    <a:pt x="0" y="16812"/>
                  </a:lnTo>
                  <a:cubicBezTo>
                    <a:pt x="0" y="12353"/>
                    <a:pt x="1771" y="8077"/>
                    <a:pt x="4924" y="4924"/>
                  </a:cubicBezTo>
                  <a:cubicBezTo>
                    <a:pt x="8077" y="1771"/>
                    <a:pt x="12353" y="0"/>
                    <a:pt x="16812" y="0"/>
                  </a:cubicBezTo>
                  <a:close/>
                </a:path>
              </a:pathLst>
            </a:custGeom>
            <a:solidFill>
              <a:srgbClr val="85C2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1850691" cy="48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r>
                <a:rPr lang="en-US" sz="2092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An AI Agent That Fuses Data Discipline with Market Emotion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839361" y="1162050"/>
            <a:ext cx="9423606" cy="135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5"/>
              </a:lnSpc>
            </a:pPr>
            <a:r>
              <a:rPr lang="en-US" sz="556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Introducing RebalanceAI</a:t>
            </a:r>
          </a:p>
          <a:p>
            <a:pPr algn="l">
              <a:lnSpc>
                <a:spcPts val="5115"/>
              </a:lnSpc>
            </a:pPr>
            <a:endParaRPr lang="en-US" sz="556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0237" y="201405"/>
            <a:ext cx="3059884" cy="961460"/>
          </a:xfrm>
          <a:custGeom>
            <a:avLst/>
            <a:gdLst/>
            <a:ahLst/>
            <a:cxnLst/>
            <a:rect l="l" t="t" r="r" b="b"/>
            <a:pathLst>
              <a:path w="3059884" h="961460">
                <a:moveTo>
                  <a:pt x="0" y="0"/>
                </a:moveTo>
                <a:lnTo>
                  <a:pt x="3059885" y="0"/>
                </a:lnTo>
                <a:lnTo>
                  <a:pt x="3059885" y="961460"/>
                </a:lnTo>
                <a:lnTo>
                  <a:pt x="0" y="961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603969-11FF-F5AC-F92B-9D2757CB9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447324"/>
            <a:ext cx="10210800" cy="54299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4664">
                <a:alpha val="100000"/>
              </a:srgbClr>
            </a:gs>
            <a:gs pos="100000">
              <a:srgbClr val="07144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6897" y="2708529"/>
            <a:ext cx="6361841" cy="886217"/>
            <a:chOff x="0" y="0"/>
            <a:chExt cx="1675547" cy="2334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5547" cy="233407"/>
            </a:xfrm>
            <a:custGeom>
              <a:avLst/>
              <a:gdLst/>
              <a:ahLst/>
              <a:cxnLst/>
              <a:rect l="l" t="t" r="r" b="b"/>
              <a:pathLst>
                <a:path w="1675547" h="233407">
                  <a:moveTo>
                    <a:pt x="0" y="0"/>
                  </a:moveTo>
                  <a:lnTo>
                    <a:pt x="1675547" y="0"/>
                  </a:lnTo>
                  <a:lnTo>
                    <a:pt x="1675547" y="233407"/>
                  </a:lnTo>
                  <a:lnTo>
                    <a:pt x="0" y="233407"/>
                  </a:lnTo>
                  <a:close/>
                </a:path>
              </a:pathLst>
            </a:custGeom>
            <a:gradFill rotWithShape="1">
              <a:gsLst>
                <a:gs pos="0">
                  <a:srgbClr val="114664">
                    <a:alpha val="100000"/>
                  </a:srgbClr>
                </a:gs>
                <a:gs pos="100000">
                  <a:srgbClr val="071449">
                    <a:alpha val="100000"/>
                  </a:srgbClr>
                </a:gs>
              </a:gsLst>
              <a:lin ang="0"/>
            </a:gradFill>
            <a:ln w="47625" cap="sq">
              <a:solidFill>
                <a:srgbClr val="FBFAF9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675547" cy="157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4"/>
                </a:lnSpc>
              </a:pPr>
              <a:r>
                <a:rPr lang="en-US" sz="2592" b="1">
                  <a:solidFill>
                    <a:srgbClr val="FBFA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S&amp;P 500 Stock List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29922" y="4939049"/>
            <a:ext cx="6089475" cy="886217"/>
            <a:chOff x="0" y="0"/>
            <a:chExt cx="1603812" cy="2334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3812" cy="233407"/>
            </a:xfrm>
            <a:custGeom>
              <a:avLst/>
              <a:gdLst/>
              <a:ahLst/>
              <a:cxnLst/>
              <a:rect l="l" t="t" r="r" b="b"/>
              <a:pathLst>
                <a:path w="1603812" h="233407">
                  <a:moveTo>
                    <a:pt x="0" y="0"/>
                  </a:moveTo>
                  <a:lnTo>
                    <a:pt x="1603812" y="0"/>
                  </a:lnTo>
                  <a:lnTo>
                    <a:pt x="1603812" y="233407"/>
                  </a:lnTo>
                  <a:lnTo>
                    <a:pt x="0" y="233407"/>
                  </a:lnTo>
                  <a:close/>
                </a:path>
              </a:pathLst>
            </a:custGeom>
            <a:gradFill rotWithShape="1">
              <a:gsLst>
                <a:gs pos="0">
                  <a:srgbClr val="114664">
                    <a:alpha val="100000"/>
                  </a:srgbClr>
                </a:gs>
                <a:gs pos="100000">
                  <a:srgbClr val="071449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BFAF9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1603812" cy="166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r>
                <a:rPr lang="en-US" sz="2492" b="1">
                  <a:solidFill>
                    <a:srgbClr val="FBFA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Historical Price Data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78096" y="4971480"/>
            <a:ext cx="6382792" cy="886217"/>
            <a:chOff x="0" y="0"/>
            <a:chExt cx="1681065" cy="2334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81065" cy="233407"/>
            </a:xfrm>
            <a:custGeom>
              <a:avLst/>
              <a:gdLst/>
              <a:ahLst/>
              <a:cxnLst/>
              <a:rect l="l" t="t" r="r" b="b"/>
              <a:pathLst>
                <a:path w="1681065" h="233407">
                  <a:moveTo>
                    <a:pt x="0" y="0"/>
                  </a:moveTo>
                  <a:lnTo>
                    <a:pt x="1681065" y="0"/>
                  </a:lnTo>
                  <a:lnTo>
                    <a:pt x="1681065" y="233407"/>
                  </a:lnTo>
                  <a:lnTo>
                    <a:pt x="0" y="233407"/>
                  </a:lnTo>
                  <a:close/>
                </a:path>
              </a:pathLst>
            </a:custGeom>
            <a:gradFill rotWithShape="1">
              <a:gsLst>
                <a:gs pos="0">
                  <a:srgbClr val="114664">
                    <a:alpha val="100000"/>
                  </a:srgbClr>
                </a:gs>
                <a:gs pos="100000">
                  <a:srgbClr val="071449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BFAF9"/>
              </a:solidFill>
              <a:prstDash val="dash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1681065" cy="166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r>
                <a:rPr lang="en-US" sz="2492" b="1" dirty="0">
                  <a:solidFill>
                    <a:srgbClr val="FBFA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Google News Headlines 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95214" y="6614570"/>
            <a:ext cx="2963689" cy="34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8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Compute Sharpe Ratio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29555" y="6614570"/>
            <a:ext cx="3879875" cy="34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8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GPT-Based Sentiment Scoring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29922" y="7817462"/>
            <a:ext cx="14028156" cy="886217"/>
            <a:chOff x="0" y="0"/>
            <a:chExt cx="3694658" cy="2334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94658" cy="233407"/>
            </a:xfrm>
            <a:custGeom>
              <a:avLst/>
              <a:gdLst/>
              <a:ahLst/>
              <a:cxnLst/>
              <a:rect l="l" t="t" r="r" b="b"/>
              <a:pathLst>
                <a:path w="3694658" h="233407">
                  <a:moveTo>
                    <a:pt x="0" y="0"/>
                  </a:moveTo>
                  <a:lnTo>
                    <a:pt x="3694658" y="0"/>
                  </a:lnTo>
                  <a:lnTo>
                    <a:pt x="3694658" y="233407"/>
                  </a:lnTo>
                  <a:lnTo>
                    <a:pt x="0" y="233407"/>
                  </a:lnTo>
                  <a:close/>
                </a:path>
              </a:pathLst>
            </a:custGeom>
            <a:gradFill rotWithShape="1">
              <a:gsLst>
                <a:gs pos="0">
                  <a:srgbClr val="114664">
                    <a:alpha val="100000"/>
                  </a:srgbClr>
                </a:gs>
                <a:gs pos="100000">
                  <a:srgbClr val="071449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BFAF9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6200"/>
              <a:ext cx="3694658" cy="157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6"/>
                </a:lnSpc>
              </a:pPr>
              <a:r>
                <a:rPr lang="en-US" sz="2692" b="1">
                  <a:solidFill>
                    <a:srgbClr val="FBFAF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Final Weighted Score = Sharpe × Sentiment  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24895" y="9271242"/>
            <a:ext cx="5445844" cy="438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8"/>
              </a:lnSpc>
              <a:spcBef>
                <a:spcPct val="0"/>
              </a:spcBef>
            </a:pPr>
            <a:r>
              <a:rPr lang="en-US" sz="259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✅ Top-Ranked Portfolio Allocation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6358903" y="3594746"/>
            <a:ext cx="712" cy="86555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10810519" y="3594746"/>
            <a:ext cx="0" cy="86555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4877059" y="5825266"/>
            <a:ext cx="0" cy="51012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H="1">
            <a:off x="12759975" y="5857697"/>
            <a:ext cx="9518" cy="4778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4896094" y="7165063"/>
            <a:ext cx="0" cy="46786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2731407" y="7139701"/>
            <a:ext cx="0" cy="46786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9144000" y="8703679"/>
            <a:ext cx="0" cy="36753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814852" y="1138420"/>
            <a:ext cx="9119223" cy="82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4"/>
              </a:lnSpc>
            </a:pPr>
            <a:r>
              <a:rPr lang="en-US" sz="65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sp>
        <p:nvSpPr>
          <p:cNvPr id="25" name="Freeform 25"/>
          <p:cNvSpPr/>
          <p:nvPr/>
        </p:nvSpPr>
        <p:spPr>
          <a:xfrm>
            <a:off x="150237" y="201405"/>
            <a:ext cx="3059884" cy="961460"/>
          </a:xfrm>
          <a:custGeom>
            <a:avLst/>
            <a:gdLst/>
            <a:ahLst/>
            <a:cxnLst/>
            <a:rect l="l" t="t" r="r" b="b"/>
            <a:pathLst>
              <a:path w="3059884" h="961460">
                <a:moveTo>
                  <a:pt x="0" y="0"/>
                </a:moveTo>
                <a:lnTo>
                  <a:pt x="3059885" y="0"/>
                </a:lnTo>
                <a:lnTo>
                  <a:pt x="3059885" y="961460"/>
                </a:lnTo>
                <a:lnTo>
                  <a:pt x="0" y="961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4664">
                <a:alpha val="100000"/>
              </a:srgbClr>
            </a:gs>
            <a:gs pos="100000">
              <a:srgbClr val="07144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88652" y="3215811"/>
            <a:ext cx="4050653" cy="4622114"/>
          </a:xfrm>
          <a:custGeom>
            <a:avLst/>
            <a:gdLst/>
            <a:ahLst/>
            <a:cxnLst/>
            <a:rect l="l" t="t" r="r" b="b"/>
            <a:pathLst>
              <a:path w="4050653" h="4622114">
                <a:moveTo>
                  <a:pt x="0" y="0"/>
                </a:moveTo>
                <a:lnTo>
                  <a:pt x="4050653" y="0"/>
                </a:lnTo>
                <a:lnTo>
                  <a:pt x="4050653" y="4622114"/>
                </a:lnTo>
                <a:lnTo>
                  <a:pt x="0" y="4622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974269" y="1742167"/>
            <a:ext cx="7553134" cy="3717366"/>
            <a:chOff x="0" y="0"/>
            <a:chExt cx="1948095" cy="9587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8095" cy="958778"/>
            </a:xfrm>
            <a:custGeom>
              <a:avLst/>
              <a:gdLst/>
              <a:ahLst/>
              <a:cxnLst/>
              <a:rect l="l" t="t" r="r" b="b"/>
              <a:pathLst>
                <a:path w="1948095" h="958778">
                  <a:moveTo>
                    <a:pt x="27675" y="0"/>
                  </a:moveTo>
                  <a:lnTo>
                    <a:pt x="1920420" y="0"/>
                  </a:lnTo>
                  <a:cubicBezTo>
                    <a:pt x="1935705" y="0"/>
                    <a:pt x="1948095" y="12390"/>
                    <a:pt x="1948095" y="27675"/>
                  </a:cubicBezTo>
                  <a:lnTo>
                    <a:pt x="1948095" y="931104"/>
                  </a:lnTo>
                  <a:cubicBezTo>
                    <a:pt x="1948095" y="946388"/>
                    <a:pt x="1935705" y="958778"/>
                    <a:pt x="1920420" y="958778"/>
                  </a:cubicBezTo>
                  <a:lnTo>
                    <a:pt x="27675" y="958778"/>
                  </a:lnTo>
                  <a:cubicBezTo>
                    <a:pt x="12390" y="958778"/>
                    <a:pt x="0" y="946388"/>
                    <a:pt x="0" y="931104"/>
                  </a:cubicBezTo>
                  <a:lnTo>
                    <a:pt x="0" y="27675"/>
                  </a:lnTo>
                  <a:cubicBezTo>
                    <a:pt x="0" y="12390"/>
                    <a:pt x="12390" y="0"/>
                    <a:pt x="276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4664">
                    <a:alpha val="100000"/>
                  </a:srgbClr>
                </a:gs>
                <a:gs pos="100000">
                  <a:srgbClr val="071449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948095" cy="892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endParaRPr dirty="0"/>
            </a:p>
            <a:p>
              <a:pPr algn="ctr">
                <a:lnSpc>
                  <a:spcPts val="2292"/>
                </a:lnSpc>
              </a:pPr>
              <a:endParaRPr dirty="0"/>
            </a:p>
            <a:p>
              <a:pPr algn="ctr">
                <a:lnSpc>
                  <a:spcPts val="2292"/>
                </a:lnSpc>
              </a:pPr>
              <a:endParaRPr dirty="0"/>
            </a:p>
            <a:p>
              <a:pPr algn="ctr">
                <a:lnSpc>
                  <a:spcPts val="2292"/>
                </a:lnSpc>
              </a:pPr>
              <a:endParaRPr dirty="0"/>
            </a:p>
            <a:p>
              <a:pPr algn="ctr">
                <a:lnSpc>
                  <a:spcPts val="2292"/>
                </a:lnSpc>
              </a:pPr>
              <a:r>
                <a:rPr lang="en-US" sz="2492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✔ Rewards consistent performers</a:t>
              </a:r>
            </a:p>
            <a:p>
              <a:pPr algn="ctr">
                <a:lnSpc>
                  <a:spcPts val="2292"/>
                </a:lnSpc>
              </a:pPr>
              <a:r>
                <a:rPr lang="en-US" sz="2492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✔ Penalizes unstable spikes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74269" y="5526868"/>
            <a:ext cx="7553134" cy="3483489"/>
            <a:chOff x="0" y="0"/>
            <a:chExt cx="1948095" cy="8984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48095" cy="898457"/>
            </a:xfrm>
            <a:custGeom>
              <a:avLst/>
              <a:gdLst/>
              <a:ahLst/>
              <a:cxnLst/>
              <a:rect l="l" t="t" r="r" b="b"/>
              <a:pathLst>
                <a:path w="1948095" h="898457">
                  <a:moveTo>
                    <a:pt x="27675" y="0"/>
                  </a:moveTo>
                  <a:lnTo>
                    <a:pt x="1920420" y="0"/>
                  </a:lnTo>
                  <a:cubicBezTo>
                    <a:pt x="1935705" y="0"/>
                    <a:pt x="1948095" y="12390"/>
                    <a:pt x="1948095" y="27675"/>
                  </a:cubicBezTo>
                  <a:lnTo>
                    <a:pt x="1948095" y="870782"/>
                  </a:lnTo>
                  <a:cubicBezTo>
                    <a:pt x="1948095" y="886067"/>
                    <a:pt x="1935705" y="898457"/>
                    <a:pt x="1920420" y="898457"/>
                  </a:cubicBezTo>
                  <a:lnTo>
                    <a:pt x="27675" y="898457"/>
                  </a:lnTo>
                  <a:cubicBezTo>
                    <a:pt x="12390" y="898457"/>
                    <a:pt x="0" y="886067"/>
                    <a:pt x="0" y="870782"/>
                  </a:cubicBezTo>
                  <a:lnTo>
                    <a:pt x="0" y="27675"/>
                  </a:lnTo>
                  <a:cubicBezTo>
                    <a:pt x="0" y="12390"/>
                    <a:pt x="12390" y="0"/>
                    <a:pt x="276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4664">
                    <a:alpha val="100000"/>
                  </a:srgbClr>
                </a:gs>
                <a:gs pos="100000">
                  <a:srgbClr val="071449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675"/>
              <a:ext cx="1948095" cy="831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r>
                <a:rPr lang="en-US" sz="2492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✔ GPT analyzes recent news tone</a:t>
              </a:r>
            </a:p>
            <a:p>
              <a:pPr algn="ctr">
                <a:lnSpc>
                  <a:spcPts val="2292"/>
                </a:lnSpc>
              </a:pPr>
              <a:r>
                <a:rPr lang="en-US" sz="2492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✔  Captures hype or fear beyond numbers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54451" y="2174275"/>
            <a:ext cx="7011337" cy="79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3"/>
              </a:lnSpc>
            </a:pPr>
            <a:r>
              <a:rPr lang="en-US" sz="638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Scoring Logic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974269" y="1742167"/>
            <a:ext cx="7553134" cy="1059188"/>
            <a:chOff x="0" y="0"/>
            <a:chExt cx="1948095" cy="2731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8095" cy="273184"/>
            </a:xfrm>
            <a:custGeom>
              <a:avLst/>
              <a:gdLst/>
              <a:ahLst/>
              <a:cxnLst/>
              <a:rect l="l" t="t" r="r" b="b"/>
              <a:pathLst>
                <a:path w="1948095" h="273184">
                  <a:moveTo>
                    <a:pt x="27675" y="0"/>
                  </a:moveTo>
                  <a:lnTo>
                    <a:pt x="1920420" y="0"/>
                  </a:lnTo>
                  <a:cubicBezTo>
                    <a:pt x="1935705" y="0"/>
                    <a:pt x="1948095" y="12390"/>
                    <a:pt x="1948095" y="27675"/>
                  </a:cubicBezTo>
                  <a:lnTo>
                    <a:pt x="1948095" y="245510"/>
                  </a:lnTo>
                  <a:cubicBezTo>
                    <a:pt x="1948095" y="260794"/>
                    <a:pt x="1935705" y="273184"/>
                    <a:pt x="1920420" y="273184"/>
                  </a:cubicBezTo>
                  <a:lnTo>
                    <a:pt x="27675" y="273184"/>
                  </a:lnTo>
                  <a:cubicBezTo>
                    <a:pt x="12390" y="273184"/>
                    <a:pt x="0" y="260794"/>
                    <a:pt x="0" y="245510"/>
                  </a:cubicBezTo>
                  <a:lnTo>
                    <a:pt x="0" y="27675"/>
                  </a:lnTo>
                  <a:cubicBezTo>
                    <a:pt x="0" y="12390"/>
                    <a:pt x="12390" y="0"/>
                    <a:pt x="27675" y="0"/>
                  </a:cubicBezTo>
                  <a:close/>
                </a:path>
              </a:pathLst>
            </a:custGeom>
            <a:solidFill>
              <a:srgbClr val="162233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675"/>
              <a:ext cx="1948095" cy="206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r>
                <a:rPr lang="en-US" sz="249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Sharpe Ratio (60% Weight)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74269" y="5526868"/>
            <a:ext cx="7553134" cy="1059188"/>
            <a:chOff x="0" y="0"/>
            <a:chExt cx="1948095" cy="2731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48095" cy="273184"/>
            </a:xfrm>
            <a:custGeom>
              <a:avLst/>
              <a:gdLst/>
              <a:ahLst/>
              <a:cxnLst/>
              <a:rect l="l" t="t" r="r" b="b"/>
              <a:pathLst>
                <a:path w="1948095" h="273184">
                  <a:moveTo>
                    <a:pt x="27675" y="0"/>
                  </a:moveTo>
                  <a:lnTo>
                    <a:pt x="1920420" y="0"/>
                  </a:lnTo>
                  <a:cubicBezTo>
                    <a:pt x="1935705" y="0"/>
                    <a:pt x="1948095" y="12390"/>
                    <a:pt x="1948095" y="27675"/>
                  </a:cubicBezTo>
                  <a:lnTo>
                    <a:pt x="1948095" y="245510"/>
                  </a:lnTo>
                  <a:cubicBezTo>
                    <a:pt x="1948095" y="260794"/>
                    <a:pt x="1935705" y="273184"/>
                    <a:pt x="1920420" y="273184"/>
                  </a:cubicBezTo>
                  <a:lnTo>
                    <a:pt x="27675" y="273184"/>
                  </a:lnTo>
                  <a:cubicBezTo>
                    <a:pt x="12390" y="273184"/>
                    <a:pt x="0" y="260794"/>
                    <a:pt x="0" y="245510"/>
                  </a:cubicBezTo>
                  <a:lnTo>
                    <a:pt x="0" y="27675"/>
                  </a:lnTo>
                  <a:cubicBezTo>
                    <a:pt x="0" y="12390"/>
                    <a:pt x="12390" y="0"/>
                    <a:pt x="27675" y="0"/>
                  </a:cubicBezTo>
                  <a:close/>
                </a:path>
              </a:pathLst>
            </a:custGeom>
            <a:solidFill>
              <a:srgbClr val="162233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6675"/>
              <a:ext cx="1948095" cy="206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r>
                <a:rPr lang="en-US" sz="249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Sentiment Score (40% Weight)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99291" y="3177794"/>
            <a:ext cx="4178722" cy="40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8"/>
              </a:lnSpc>
              <a:spcBef>
                <a:spcPct val="0"/>
              </a:spcBef>
            </a:pPr>
            <a:r>
              <a:rPr lang="en-US" sz="239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(Sharpe + Sentiment Fusion)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0237" y="201405"/>
            <a:ext cx="3059884" cy="961460"/>
          </a:xfrm>
          <a:custGeom>
            <a:avLst/>
            <a:gdLst/>
            <a:ahLst/>
            <a:cxnLst/>
            <a:rect l="l" t="t" r="r" b="b"/>
            <a:pathLst>
              <a:path w="3059884" h="961460">
                <a:moveTo>
                  <a:pt x="0" y="0"/>
                </a:moveTo>
                <a:lnTo>
                  <a:pt x="3059885" y="0"/>
                </a:lnTo>
                <a:lnTo>
                  <a:pt x="3059885" y="961460"/>
                </a:lnTo>
                <a:lnTo>
                  <a:pt x="0" y="961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4664">
                <a:alpha val="100000"/>
              </a:srgbClr>
            </a:gs>
            <a:gs pos="100000">
              <a:srgbClr val="07144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0814" y="3226257"/>
            <a:ext cx="5841310" cy="3200869"/>
          </a:xfrm>
          <a:custGeom>
            <a:avLst/>
            <a:gdLst/>
            <a:ahLst/>
            <a:cxnLst/>
            <a:rect l="l" t="t" r="r" b="b"/>
            <a:pathLst>
              <a:path w="5841310" h="3200869">
                <a:moveTo>
                  <a:pt x="0" y="0"/>
                </a:moveTo>
                <a:lnTo>
                  <a:pt x="5841310" y="0"/>
                </a:lnTo>
                <a:lnTo>
                  <a:pt x="5841310" y="3200870"/>
                </a:lnTo>
                <a:lnTo>
                  <a:pt x="0" y="3200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7" b="-16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41170" y="3226257"/>
            <a:ext cx="8027258" cy="3200869"/>
          </a:xfrm>
          <a:custGeom>
            <a:avLst/>
            <a:gdLst/>
            <a:ahLst/>
            <a:cxnLst/>
            <a:rect l="l" t="t" r="r" b="b"/>
            <a:pathLst>
              <a:path w="8027258" h="3200869">
                <a:moveTo>
                  <a:pt x="0" y="0"/>
                </a:moveTo>
                <a:lnTo>
                  <a:pt x="8027258" y="0"/>
                </a:lnTo>
                <a:lnTo>
                  <a:pt x="8027258" y="3200870"/>
                </a:lnTo>
                <a:lnTo>
                  <a:pt x="0" y="320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49219" y="7045819"/>
            <a:ext cx="10369337" cy="2769808"/>
          </a:xfrm>
          <a:custGeom>
            <a:avLst/>
            <a:gdLst/>
            <a:ahLst/>
            <a:cxnLst/>
            <a:rect l="l" t="t" r="r" b="b"/>
            <a:pathLst>
              <a:path w="10369337" h="2769808">
                <a:moveTo>
                  <a:pt x="0" y="0"/>
                </a:moveTo>
                <a:lnTo>
                  <a:pt x="10369338" y="0"/>
                </a:lnTo>
                <a:lnTo>
                  <a:pt x="10369338" y="2769808"/>
                </a:lnTo>
                <a:lnTo>
                  <a:pt x="0" y="2769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66" r="-5051" b="-104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49769" y="2831265"/>
            <a:ext cx="3672584" cy="271168"/>
            <a:chOff x="0" y="0"/>
            <a:chExt cx="755676" cy="557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5676" cy="55796"/>
            </a:xfrm>
            <a:custGeom>
              <a:avLst/>
              <a:gdLst/>
              <a:ahLst/>
              <a:cxnLst/>
              <a:rect l="l" t="t" r="r" b="b"/>
              <a:pathLst>
                <a:path w="755676" h="55796">
                  <a:moveTo>
                    <a:pt x="27898" y="0"/>
                  </a:moveTo>
                  <a:lnTo>
                    <a:pt x="727778" y="0"/>
                  </a:lnTo>
                  <a:cubicBezTo>
                    <a:pt x="735177" y="0"/>
                    <a:pt x="742273" y="2939"/>
                    <a:pt x="747505" y="8171"/>
                  </a:cubicBezTo>
                  <a:cubicBezTo>
                    <a:pt x="752737" y="13403"/>
                    <a:pt x="755676" y="20499"/>
                    <a:pt x="755676" y="27898"/>
                  </a:cubicBezTo>
                  <a:lnTo>
                    <a:pt x="755676" y="27898"/>
                  </a:lnTo>
                  <a:cubicBezTo>
                    <a:pt x="755676" y="35297"/>
                    <a:pt x="752737" y="42393"/>
                    <a:pt x="747505" y="47625"/>
                  </a:cubicBezTo>
                  <a:cubicBezTo>
                    <a:pt x="742273" y="52857"/>
                    <a:pt x="735177" y="55796"/>
                    <a:pt x="727778" y="55796"/>
                  </a:cubicBezTo>
                  <a:lnTo>
                    <a:pt x="27898" y="55796"/>
                  </a:lnTo>
                  <a:cubicBezTo>
                    <a:pt x="20499" y="55796"/>
                    <a:pt x="13403" y="52857"/>
                    <a:pt x="8171" y="47625"/>
                  </a:cubicBezTo>
                  <a:cubicBezTo>
                    <a:pt x="2939" y="42393"/>
                    <a:pt x="0" y="35297"/>
                    <a:pt x="0" y="27898"/>
                  </a:cubicBezTo>
                  <a:lnTo>
                    <a:pt x="0" y="27898"/>
                  </a:lnTo>
                  <a:cubicBezTo>
                    <a:pt x="0" y="20499"/>
                    <a:pt x="2939" y="13403"/>
                    <a:pt x="8171" y="8171"/>
                  </a:cubicBezTo>
                  <a:cubicBezTo>
                    <a:pt x="13403" y="2939"/>
                    <a:pt x="20499" y="0"/>
                    <a:pt x="27898" y="0"/>
                  </a:cubicBezTo>
                  <a:close/>
                </a:path>
              </a:pathLst>
            </a:custGeom>
            <a:solidFill>
              <a:srgbClr val="0081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755676" cy="5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59986" y="2741729"/>
            <a:ext cx="4049858" cy="285317"/>
            <a:chOff x="0" y="0"/>
            <a:chExt cx="833304" cy="587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3304" cy="58707"/>
            </a:xfrm>
            <a:custGeom>
              <a:avLst/>
              <a:gdLst/>
              <a:ahLst/>
              <a:cxnLst/>
              <a:rect l="l" t="t" r="r" b="b"/>
              <a:pathLst>
                <a:path w="833304" h="58707">
                  <a:moveTo>
                    <a:pt x="29354" y="0"/>
                  </a:moveTo>
                  <a:lnTo>
                    <a:pt x="803951" y="0"/>
                  </a:lnTo>
                  <a:cubicBezTo>
                    <a:pt x="820162" y="0"/>
                    <a:pt x="833304" y="13142"/>
                    <a:pt x="833304" y="29354"/>
                  </a:cubicBezTo>
                  <a:lnTo>
                    <a:pt x="833304" y="29354"/>
                  </a:lnTo>
                  <a:cubicBezTo>
                    <a:pt x="833304" y="37139"/>
                    <a:pt x="830212" y="44605"/>
                    <a:pt x="824707" y="50110"/>
                  </a:cubicBezTo>
                  <a:cubicBezTo>
                    <a:pt x="819202" y="55615"/>
                    <a:pt x="811736" y="58707"/>
                    <a:pt x="803951" y="58707"/>
                  </a:cubicBezTo>
                  <a:lnTo>
                    <a:pt x="29354" y="58707"/>
                  </a:lnTo>
                  <a:cubicBezTo>
                    <a:pt x="21569" y="58707"/>
                    <a:pt x="14102" y="55615"/>
                    <a:pt x="8597" y="50110"/>
                  </a:cubicBezTo>
                  <a:cubicBezTo>
                    <a:pt x="3093" y="44605"/>
                    <a:pt x="0" y="37139"/>
                    <a:pt x="0" y="29354"/>
                  </a:cubicBezTo>
                  <a:lnTo>
                    <a:pt x="0" y="29354"/>
                  </a:lnTo>
                  <a:cubicBezTo>
                    <a:pt x="0" y="21569"/>
                    <a:pt x="3093" y="14102"/>
                    <a:pt x="8597" y="8597"/>
                  </a:cubicBezTo>
                  <a:cubicBezTo>
                    <a:pt x="14102" y="3093"/>
                    <a:pt x="21569" y="0"/>
                    <a:pt x="29354" y="0"/>
                  </a:cubicBezTo>
                  <a:close/>
                </a:path>
              </a:pathLst>
            </a:custGeom>
            <a:solidFill>
              <a:srgbClr val="0081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833304" cy="58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07996" y="6627152"/>
            <a:ext cx="3086100" cy="285317"/>
            <a:chOff x="0" y="0"/>
            <a:chExt cx="635000" cy="587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" cy="58707"/>
            </a:xfrm>
            <a:custGeom>
              <a:avLst/>
              <a:gdLst/>
              <a:ahLst/>
              <a:cxnLst/>
              <a:rect l="l" t="t" r="r" b="b"/>
              <a:pathLst>
                <a:path w="635000" h="58707">
                  <a:moveTo>
                    <a:pt x="29354" y="0"/>
                  </a:moveTo>
                  <a:lnTo>
                    <a:pt x="605646" y="0"/>
                  </a:lnTo>
                  <a:cubicBezTo>
                    <a:pt x="613431" y="0"/>
                    <a:pt x="620898" y="3093"/>
                    <a:pt x="626403" y="8597"/>
                  </a:cubicBezTo>
                  <a:cubicBezTo>
                    <a:pt x="631907" y="14102"/>
                    <a:pt x="635000" y="21569"/>
                    <a:pt x="635000" y="29354"/>
                  </a:cubicBezTo>
                  <a:lnTo>
                    <a:pt x="635000" y="29354"/>
                  </a:lnTo>
                  <a:cubicBezTo>
                    <a:pt x="635000" y="45565"/>
                    <a:pt x="621858" y="58707"/>
                    <a:pt x="605646" y="58707"/>
                  </a:cubicBezTo>
                  <a:lnTo>
                    <a:pt x="29354" y="58707"/>
                  </a:lnTo>
                  <a:cubicBezTo>
                    <a:pt x="21569" y="58707"/>
                    <a:pt x="14102" y="55615"/>
                    <a:pt x="8597" y="50110"/>
                  </a:cubicBezTo>
                  <a:cubicBezTo>
                    <a:pt x="3093" y="44605"/>
                    <a:pt x="0" y="37139"/>
                    <a:pt x="0" y="29354"/>
                  </a:cubicBezTo>
                  <a:lnTo>
                    <a:pt x="0" y="29354"/>
                  </a:lnTo>
                  <a:cubicBezTo>
                    <a:pt x="0" y="21569"/>
                    <a:pt x="3093" y="14102"/>
                    <a:pt x="8597" y="8597"/>
                  </a:cubicBezTo>
                  <a:cubicBezTo>
                    <a:pt x="14102" y="3093"/>
                    <a:pt x="21569" y="0"/>
                    <a:pt x="29354" y="0"/>
                  </a:cubicBezTo>
                  <a:close/>
                </a:path>
              </a:pathLst>
            </a:custGeom>
            <a:solidFill>
              <a:srgbClr val="0081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675"/>
              <a:ext cx="635000" cy="58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548248" y="981075"/>
            <a:ext cx="11120180" cy="73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1"/>
              </a:lnSpc>
            </a:pPr>
            <a:r>
              <a:rPr lang="en-US" sz="582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Portfolio Output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22353" y="1782688"/>
            <a:ext cx="4037633" cy="54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8"/>
              </a:lnSpc>
              <a:spcBef>
                <a:spcPct val="0"/>
              </a:spcBef>
            </a:pPr>
            <a:r>
              <a:rPr lang="en-US" sz="3192">
                <a:solidFill>
                  <a:srgbClr val="FBFAF9"/>
                </a:solidFill>
                <a:latin typeface="DM Sans"/>
                <a:ea typeface="DM Sans"/>
                <a:cs typeface="DM Sans"/>
                <a:sym typeface="DM Sans"/>
              </a:rPr>
              <a:t>(Quantitative Results)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7716" y="2793165"/>
            <a:ext cx="9007505" cy="32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8"/>
              </a:lnSpc>
              <a:spcBef>
                <a:spcPct val="0"/>
              </a:spcBef>
            </a:pPr>
            <a:r>
              <a:rPr lang="en-US" sz="1892" b="1">
                <a:solidFill>
                  <a:srgbClr val="FBFAF9"/>
                </a:solidFill>
                <a:latin typeface="DM Sans Bold"/>
                <a:ea typeface="DM Sans Bold"/>
                <a:cs typeface="DM Sans Bold"/>
                <a:sym typeface="DM Sans Bold"/>
              </a:rPr>
              <a:t>Diversification Pie Chart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51046" y="2703629"/>
            <a:ext cx="9007505" cy="32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8"/>
              </a:lnSpc>
              <a:spcBef>
                <a:spcPct val="0"/>
              </a:spcBef>
            </a:pPr>
            <a:r>
              <a:rPr lang="en-US" sz="1892" b="1">
                <a:solidFill>
                  <a:srgbClr val="FBFAF9"/>
                </a:solidFill>
                <a:latin typeface="DM Sans Bold"/>
                <a:ea typeface="DM Sans Bold"/>
                <a:cs typeface="DM Sans Bold"/>
                <a:sym typeface="DM Sans Bold"/>
              </a:rPr>
              <a:t>Sharpe vs Sentiment Scatter Plot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45030" y="6589052"/>
            <a:ext cx="9007505" cy="32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8"/>
              </a:lnSpc>
              <a:spcBef>
                <a:spcPct val="0"/>
              </a:spcBef>
            </a:pPr>
            <a:r>
              <a:rPr lang="en-US" sz="189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Top Allocation Table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0237" y="201405"/>
            <a:ext cx="3059884" cy="961460"/>
          </a:xfrm>
          <a:custGeom>
            <a:avLst/>
            <a:gdLst/>
            <a:ahLst/>
            <a:cxnLst/>
            <a:rect l="l" t="t" r="r" b="b"/>
            <a:pathLst>
              <a:path w="3059884" h="961460">
                <a:moveTo>
                  <a:pt x="0" y="0"/>
                </a:moveTo>
                <a:lnTo>
                  <a:pt x="3059885" y="0"/>
                </a:lnTo>
                <a:lnTo>
                  <a:pt x="3059885" y="961460"/>
                </a:lnTo>
                <a:lnTo>
                  <a:pt x="0" y="961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4664">
                <a:alpha val="100000"/>
              </a:srgbClr>
            </a:gs>
            <a:gs pos="100000">
              <a:srgbClr val="07144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6136" y="2698804"/>
            <a:ext cx="6063921" cy="4281421"/>
            <a:chOff x="0" y="0"/>
            <a:chExt cx="1597082" cy="11276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7082" cy="1127617"/>
            </a:xfrm>
            <a:custGeom>
              <a:avLst/>
              <a:gdLst/>
              <a:ahLst/>
              <a:cxnLst/>
              <a:rect l="l" t="t" r="r" b="b"/>
              <a:pathLst>
                <a:path w="1597082" h="1127617">
                  <a:moveTo>
                    <a:pt x="34471" y="0"/>
                  </a:moveTo>
                  <a:lnTo>
                    <a:pt x="1562611" y="0"/>
                  </a:lnTo>
                  <a:cubicBezTo>
                    <a:pt x="1581649" y="0"/>
                    <a:pt x="1597082" y="15433"/>
                    <a:pt x="1597082" y="34471"/>
                  </a:cubicBezTo>
                  <a:lnTo>
                    <a:pt x="1597082" y="1093145"/>
                  </a:lnTo>
                  <a:cubicBezTo>
                    <a:pt x="1597082" y="1102288"/>
                    <a:pt x="1593450" y="1111056"/>
                    <a:pt x="1586986" y="1117520"/>
                  </a:cubicBezTo>
                  <a:cubicBezTo>
                    <a:pt x="1580521" y="1123985"/>
                    <a:pt x="1571753" y="1127617"/>
                    <a:pt x="1562611" y="1127617"/>
                  </a:cubicBezTo>
                  <a:lnTo>
                    <a:pt x="34471" y="1127617"/>
                  </a:lnTo>
                  <a:cubicBezTo>
                    <a:pt x="25329" y="1127617"/>
                    <a:pt x="16561" y="1123985"/>
                    <a:pt x="10096" y="1117520"/>
                  </a:cubicBezTo>
                  <a:cubicBezTo>
                    <a:pt x="3632" y="1111056"/>
                    <a:pt x="0" y="1102288"/>
                    <a:pt x="0" y="1093145"/>
                  </a:cubicBezTo>
                  <a:lnTo>
                    <a:pt x="0" y="34471"/>
                  </a:lnTo>
                  <a:cubicBezTo>
                    <a:pt x="0" y="25329"/>
                    <a:pt x="3632" y="16561"/>
                    <a:pt x="10096" y="10096"/>
                  </a:cubicBezTo>
                  <a:cubicBezTo>
                    <a:pt x="16561" y="3632"/>
                    <a:pt x="25329" y="0"/>
                    <a:pt x="344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4664">
                    <a:alpha val="100000"/>
                  </a:srgbClr>
                </a:gs>
                <a:gs pos="100000">
                  <a:srgbClr val="071449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1597082" cy="1079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70393" y="5777452"/>
            <a:ext cx="3475406" cy="1861389"/>
            <a:chOff x="0" y="0"/>
            <a:chExt cx="915333" cy="490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5333" cy="490242"/>
            </a:xfrm>
            <a:custGeom>
              <a:avLst/>
              <a:gdLst/>
              <a:ahLst/>
              <a:cxnLst/>
              <a:rect l="l" t="t" r="r" b="b"/>
              <a:pathLst>
                <a:path w="915333" h="490242">
                  <a:moveTo>
                    <a:pt x="60146" y="0"/>
                  </a:moveTo>
                  <a:lnTo>
                    <a:pt x="855187" y="0"/>
                  </a:lnTo>
                  <a:cubicBezTo>
                    <a:pt x="871139" y="0"/>
                    <a:pt x="886437" y="6337"/>
                    <a:pt x="897717" y="17616"/>
                  </a:cubicBezTo>
                  <a:cubicBezTo>
                    <a:pt x="908996" y="28896"/>
                    <a:pt x="915333" y="44194"/>
                    <a:pt x="915333" y="60146"/>
                  </a:cubicBezTo>
                  <a:lnTo>
                    <a:pt x="915333" y="430096"/>
                  </a:lnTo>
                  <a:cubicBezTo>
                    <a:pt x="915333" y="446048"/>
                    <a:pt x="908996" y="461346"/>
                    <a:pt x="897717" y="472626"/>
                  </a:cubicBezTo>
                  <a:cubicBezTo>
                    <a:pt x="886437" y="483905"/>
                    <a:pt x="871139" y="490242"/>
                    <a:pt x="855187" y="490242"/>
                  </a:cubicBezTo>
                  <a:lnTo>
                    <a:pt x="60146" y="490242"/>
                  </a:lnTo>
                  <a:cubicBezTo>
                    <a:pt x="44194" y="490242"/>
                    <a:pt x="28896" y="483905"/>
                    <a:pt x="17616" y="472626"/>
                  </a:cubicBezTo>
                  <a:cubicBezTo>
                    <a:pt x="6337" y="461346"/>
                    <a:pt x="0" y="446048"/>
                    <a:pt x="0" y="430096"/>
                  </a:cubicBezTo>
                  <a:lnTo>
                    <a:pt x="0" y="60146"/>
                  </a:lnTo>
                  <a:cubicBezTo>
                    <a:pt x="0" y="44194"/>
                    <a:pt x="6337" y="28896"/>
                    <a:pt x="17616" y="17616"/>
                  </a:cubicBezTo>
                  <a:cubicBezTo>
                    <a:pt x="28896" y="6337"/>
                    <a:pt x="44194" y="0"/>
                    <a:pt x="601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7E6F3">
                    <a:alpha val="100000"/>
                  </a:srgbClr>
                </a:gs>
                <a:gs pos="100000">
                  <a:srgbClr val="1479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915333" cy="442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80638" y="2698804"/>
            <a:ext cx="6063921" cy="4281421"/>
            <a:chOff x="0" y="0"/>
            <a:chExt cx="1597082" cy="11276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97082" cy="1127617"/>
            </a:xfrm>
            <a:custGeom>
              <a:avLst/>
              <a:gdLst/>
              <a:ahLst/>
              <a:cxnLst/>
              <a:rect l="l" t="t" r="r" b="b"/>
              <a:pathLst>
                <a:path w="1597082" h="1127617">
                  <a:moveTo>
                    <a:pt x="34471" y="0"/>
                  </a:moveTo>
                  <a:lnTo>
                    <a:pt x="1562611" y="0"/>
                  </a:lnTo>
                  <a:cubicBezTo>
                    <a:pt x="1581649" y="0"/>
                    <a:pt x="1597082" y="15433"/>
                    <a:pt x="1597082" y="34471"/>
                  </a:cubicBezTo>
                  <a:lnTo>
                    <a:pt x="1597082" y="1093145"/>
                  </a:lnTo>
                  <a:cubicBezTo>
                    <a:pt x="1597082" y="1102288"/>
                    <a:pt x="1593450" y="1111056"/>
                    <a:pt x="1586986" y="1117520"/>
                  </a:cubicBezTo>
                  <a:cubicBezTo>
                    <a:pt x="1580521" y="1123985"/>
                    <a:pt x="1571753" y="1127617"/>
                    <a:pt x="1562611" y="1127617"/>
                  </a:cubicBezTo>
                  <a:lnTo>
                    <a:pt x="34471" y="1127617"/>
                  </a:lnTo>
                  <a:cubicBezTo>
                    <a:pt x="25329" y="1127617"/>
                    <a:pt x="16561" y="1123985"/>
                    <a:pt x="10096" y="1117520"/>
                  </a:cubicBezTo>
                  <a:cubicBezTo>
                    <a:pt x="3632" y="1111056"/>
                    <a:pt x="0" y="1102288"/>
                    <a:pt x="0" y="1093145"/>
                  </a:cubicBezTo>
                  <a:lnTo>
                    <a:pt x="0" y="34471"/>
                  </a:lnTo>
                  <a:cubicBezTo>
                    <a:pt x="0" y="25329"/>
                    <a:pt x="3632" y="16561"/>
                    <a:pt x="10096" y="10096"/>
                  </a:cubicBezTo>
                  <a:cubicBezTo>
                    <a:pt x="16561" y="3632"/>
                    <a:pt x="25329" y="0"/>
                    <a:pt x="344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4664">
                    <a:alpha val="100000"/>
                  </a:srgbClr>
                </a:gs>
                <a:gs pos="100000">
                  <a:srgbClr val="071449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1597082" cy="1079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74896" y="5777452"/>
            <a:ext cx="3475406" cy="1861389"/>
            <a:chOff x="0" y="0"/>
            <a:chExt cx="915333" cy="490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5333" cy="490242"/>
            </a:xfrm>
            <a:custGeom>
              <a:avLst/>
              <a:gdLst/>
              <a:ahLst/>
              <a:cxnLst/>
              <a:rect l="l" t="t" r="r" b="b"/>
              <a:pathLst>
                <a:path w="915333" h="490242">
                  <a:moveTo>
                    <a:pt x="60146" y="0"/>
                  </a:moveTo>
                  <a:lnTo>
                    <a:pt x="855187" y="0"/>
                  </a:lnTo>
                  <a:cubicBezTo>
                    <a:pt x="871139" y="0"/>
                    <a:pt x="886437" y="6337"/>
                    <a:pt x="897717" y="17616"/>
                  </a:cubicBezTo>
                  <a:cubicBezTo>
                    <a:pt x="908996" y="28896"/>
                    <a:pt x="915333" y="44194"/>
                    <a:pt x="915333" y="60146"/>
                  </a:cubicBezTo>
                  <a:lnTo>
                    <a:pt x="915333" y="430096"/>
                  </a:lnTo>
                  <a:cubicBezTo>
                    <a:pt x="915333" y="446048"/>
                    <a:pt x="908996" y="461346"/>
                    <a:pt x="897717" y="472626"/>
                  </a:cubicBezTo>
                  <a:cubicBezTo>
                    <a:pt x="886437" y="483905"/>
                    <a:pt x="871139" y="490242"/>
                    <a:pt x="855187" y="490242"/>
                  </a:cubicBezTo>
                  <a:lnTo>
                    <a:pt x="60146" y="490242"/>
                  </a:lnTo>
                  <a:cubicBezTo>
                    <a:pt x="44194" y="490242"/>
                    <a:pt x="28896" y="483905"/>
                    <a:pt x="17616" y="472626"/>
                  </a:cubicBezTo>
                  <a:cubicBezTo>
                    <a:pt x="6337" y="461346"/>
                    <a:pt x="0" y="446048"/>
                    <a:pt x="0" y="430096"/>
                  </a:cubicBezTo>
                  <a:lnTo>
                    <a:pt x="0" y="60146"/>
                  </a:lnTo>
                  <a:cubicBezTo>
                    <a:pt x="0" y="44194"/>
                    <a:pt x="6337" y="28896"/>
                    <a:pt x="17616" y="17616"/>
                  </a:cubicBezTo>
                  <a:cubicBezTo>
                    <a:pt x="28896" y="6337"/>
                    <a:pt x="44194" y="0"/>
                    <a:pt x="601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7E6F3">
                    <a:alpha val="100000"/>
                  </a:srgbClr>
                </a:gs>
                <a:gs pos="100000">
                  <a:srgbClr val="1479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915333" cy="442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638675" y="6310400"/>
            <a:ext cx="1547848" cy="1046908"/>
          </a:xfrm>
          <a:custGeom>
            <a:avLst/>
            <a:gdLst/>
            <a:ahLst/>
            <a:cxnLst/>
            <a:rect l="l" t="t" r="r" b="b"/>
            <a:pathLst>
              <a:path w="1547848" h="1046908">
                <a:moveTo>
                  <a:pt x="0" y="0"/>
                </a:moveTo>
                <a:lnTo>
                  <a:pt x="1547848" y="0"/>
                </a:lnTo>
                <a:lnTo>
                  <a:pt x="1547848" y="1046908"/>
                </a:lnTo>
                <a:lnTo>
                  <a:pt x="0" y="104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252050" y="5777452"/>
            <a:ext cx="4273005" cy="2145965"/>
          </a:xfrm>
          <a:custGeom>
            <a:avLst/>
            <a:gdLst/>
            <a:ahLst/>
            <a:cxnLst/>
            <a:rect l="l" t="t" r="r" b="b"/>
            <a:pathLst>
              <a:path w="4273005" h="2145965">
                <a:moveTo>
                  <a:pt x="0" y="0"/>
                </a:moveTo>
                <a:lnTo>
                  <a:pt x="4273005" y="0"/>
                </a:lnTo>
                <a:lnTo>
                  <a:pt x="4273005" y="2145965"/>
                </a:lnTo>
                <a:lnTo>
                  <a:pt x="0" y="2145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02" r="-75862"/>
            </a:stretch>
          </a:blipFill>
          <a:ln w="66675" cap="sq">
            <a:solidFill>
              <a:srgbClr val="322F3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376136" y="2698804"/>
            <a:ext cx="6063921" cy="897477"/>
            <a:chOff x="0" y="0"/>
            <a:chExt cx="1563999" cy="2314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3999" cy="231476"/>
            </a:xfrm>
            <a:custGeom>
              <a:avLst/>
              <a:gdLst/>
              <a:ahLst/>
              <a:cxnLst/>
              <a:rect l="l" t="t" r="r" b="b"/>
              <a:pathLst>
                <a:path w="1563999" h="231476">
                  <a:moveTo>
                    <a:pt x="34471" y="0"/>
                  </a:moveTo>
                  <a:lnTo>
                    <a:pt x="1529527" y="0"/>
                  </a:lnTo>
                  <a:cubicBezTo>
                    <a:pt x="1548565" y="0"/>
                    <a:pt x="1563999" y="15433"/>
                    <a:pt x="1563999" y="34471"/>
                  </a:cubicBezTo>
                  <a:lnTo>
                    <a:pt x="1563999" y="197005"/>
                  </a:lnTo>
                  <a:cubicBezTo>
                    <a:pt x="1563999" y="206147"/>
                    <a:pt x="1560367" y="214915"/>
                    <a:pt x="1553902" y="221380"/>
                  </a:cubicBezTo>
                  <a:cubicBezTo>
                    <a:pt x="1547438" y="227844"/>
                    <a:pt x="1538670" y="231476"/>
                    <a:pt x="1529527" y="231476"/>
                  </a:cubicBezTo>
                  <a:lnTo>
                    <a:pt x="34471" y="231476"/>
                  </a:lnTo>
                  <a:cubicBezTo>
                    <a:pt x="25329" y="231476"/>
                    <a:pt x="16561" y="227844"/>
                    <a:pt x="10096" y="221380"/>
                  </a:cubicBezTo>
                  <a:cubicBezTo>
                    <a:pt x="3632" y="214915"/>
                    <a:pt x="0" y="206147"/>
                    <a:pt x="0" y="197005"/>
                  </a:cubicBezTo>
                  <a:lnTo>
                    <a:pt x="0" y="34471"/>
                  </a:lnTo>
                  <a:cubicBezTo>
                    <a:pt x="0" y="25329"/>
                    <a:pt x="3632" y="16561"/>
                    <a:pt x="10096" y="10096"/>
                  </a:cubicBezTo>
                  <a:cubicBezTo>
                    <a:pt x="16561" y="3632"/>
                    <a:pt x="25329" y="0"/>
                    <a:pt x="34471" y="0"/>
                  </a:cubicBezTo>
                  <a:close/>
                </a:path>
              </a:pathLst>
            </a:custGeom>
            <a:solidFill>
              <a:srgbClr val="162233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6675"/>
              <a:ext cx="1563999" cy="16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292"/>
                </a:lnSpc>
              </a:pPr>
              <a:r>
                <a:rPr lang="en-US" sz="249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  How Users Interact with RebalanceAI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80638" y="2698804"/>
            <a:ext cx="6063921" cy="897477"/>
            <a:chOff x="0" y="0"/>
            <a:chExt cx="1563999" cy="2314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63999" cy="231476"/>
            </a:xfrm>
            <a:custGeom>
              <a:avLst/>
              <a:gdLst/>
              <a:ahLst/>
              <a:cxnLst/>
              <a:rect l="l" t="t" r="r" b="b"/>
              <a:pathLst>
                <a:path w="1563999" h="231476">
                  <a:moveTo>
                    <a:pt x="34471" y="0"/>
                  </a:moveTo>
                  <a:lnTo>
                    <a:pt x="1529527" y="0"/>
                  </a:lnTo>
                  <a:cubicBezTo>
                    <a:pt x="1548565" y="0"/>
                    <a:pt x="1563999" y="15433"/>
                    <a:pt x="1563999" y="34471"/>
                  </a:cubicBezTo>
                  <a:lnTo>
                    <a:pt x="1563999" y="197005"/>
                  </a:lnTo>
                  <a:cubicBezTo>
                    <a:pt x="1563999" y="206147"/>
                    <a:pt x="1560367" y="214915"/>
                    <a:pt x="1553902" y="221380"/>
                  </a:cubicBezTo>
                  <a:cubicBezTo>
                    <a:pt x="1547438" y="227844"/>
                    <a:pt x="1538670" y="231476"/>
                    <a:pt x="1529527" y="231476"/>
                  </a:cubicBezTo>
                  <a:lnTo>
                    <a:pt x="34471" y="231476"/>
                  </a:lnTo>
                  <a:cubicBezTo>
                    <a:pt x="25329" y="231476"/>
                    <a:pt x="16561" y="227844"/>
                    <a:pt x="10096" y="221380"/>
                  </a:cubicBezTo>
                  <a:cubicBezTo>
                    <a:pt x="3632" y="214915"/>
                    <a:pt x="0" y="206147"/>
                    <a:pt x="0" y="197005"/>
                  </a:cubicBezTo>
                  <a:lnTo>
                    <a:pt x="0" y="34471"/>
                  </a:lnTo>
                  <a:cubicBezTo>
                    <a:pt x="0" y="25329"/>
                    <a:pt x="3632" y="16561"/>
                    <a:pt x="10096" y="10096"/>
                  </a:cubicBezTo>
                  <a:cubicBezTo>
                    <a:pt x="16561" y="3632"/>
                    <a:pt x="25329" y="0"/>
                    <a:pt x="34471" y="0"/>
                  </a:cubicBezTo>
                  <a:close/>
                </a:path>
              </a:pathLst>
            </a:custGeom>
            <a:solidFill>
              <a:srgbClr val="162233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6675"/>
              <a:ext cx="1563999" cy="16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r>
                <a:rPr lang="en-US" sz="249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Key Learnings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1465383" y="5777452"/>
            <a:ext cx="3868331" cy="2145965"/>
          </a:xfrm>
          <a:custGeom>
            <a:avLst/>
            <a:gdLst/>
            <a:ahLst/>
            <a:cxnLst/>
            <a:rect l="l" t="t" r="r" b="b"/>
            <a:pathLst>
              <a:path w="3868331" h="2145965">
                <a:moveTo>
                  <a:pt x="0" y="0"/>
                </a:moveTo>
                <a:lnTo>
                  <a:pt x="3868331" y="0"/>
                </a:lnTo>
                <a:lnTo>
                  <a:pt x="3868331" y="2145965"/>
                </a:lnTo>
                <a:lnTo>
                  <a:pt x="0" y="2145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830" r="-365" b="-267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190876" y="1120714"/>
            <a:ext cx="10223769" cy="68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2"/>
              </a:lnSpc>
            </a:pPr>
            <a:r>
              <a:rPr lang="en-US" sz="54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Interaction &amp; Learnings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71837" y="3870531"/>
            <a:ext cx="5233336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FBFAF9"/>
                </a:solidFill>
                <a:latin typeface="DM Sans Bold"/>
                <a:ea typeface="DM Sans Bold"/>
                <a:cs typeface="DM Sans Bold"/>
                <a:sym typeface="DM Sans Bold"/>
              </a:rPr>
              <a:t>Which stocks have high hype but low stability?”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FBFAF9"/>
                </a:solidFill>
                <a:latin typeface="DM Sans Bold"/>
                <a:ea typeface="DM Sans Bold"/>
                <a:cs typeface="DM Sans Bold"/>
                <a:sym typeface="DM Sans Bold"/>
              </a:rPr>
              <a:t>Compare NVIDIA vs Tesla — sentiment vs fundamentals?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FBFAF9"/>
                </a:solidFill>
                <a:latin typeface="DM Sans Bold"/>
                <a:ea typeface="DM Sans Bold"/>
                <a:cs typeface="DM Sans Bold"/>
                <a:sym typeface="DM Sans Bold"/>
              </a:rPr>
              <a:t>Rebalance me toward a safer allocation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67588" y="3703844"/>
            <a:ext cx="6063921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Sentiment alone → can overvalue hype &amp; speculation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Sharpe alone → punishes fast-growing outliers  ignores momentum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Fusion Model (Sharpe × Sentiment) → balances stability and opportunity</a:t>
            </a:r>
          </a:p>
        </p:txBody>
      </p:sp>
      <p:sp>
        <p:nvSpPr>
          <p:cNvPr id="26" name="Freeform 26"/>
          <p:cNvSpPr/>
          <p:nvPr/>
        </p:nvSpPr>
        <p:spPr>
          <a:xfrm flipH="1">
            <a:off x="271277" y="5841571"/>
            <a:ext cx="3700560" cy="4253518"/>
          </a:xfrm>
          <a:custGeom>
            <a:avLst/>
            <a:gdLst/>
            <a:ahLst/>
            <a:cxnLst/>
            <a:rect l="l" t="t" r="r" b="b"/>
            <a:pathLst>
              <a:path w="3700560" h="4253518">
                <a:moveTo>
                  <a:pt x="3700560" y="0"/>
                </a:moveTo>
                <a:lnTo>
                  <a:pt x="0" y="0"/>
                </a:lnTo>
                <a:lnTo>
                  <a:pt x="0" y="4253518"/>
                </a:lnTo>
                <a:lnTo>
                  <a:pt x="3700560" y="4253518"/>
                </a:lnTo>
                <a:lnTo>
                  <a:pt x="370056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50237" y="201405"/>
            <a:ext cx="3059884" cy="961460"/>
          </a:xfrm>
          <a:custGeom>
            <a:avLst/>
            <a:gdLst/>
            <a:ahLst/>
            <a:cxnLst/>
            <a:rect l="l" t="t" r="r" b="b"/>
            <a:pathLst>
              <a:path w="3059884" h="961460">
                <a:moveTo>
                  <a:pt x="0" y="0"/>
                </a:moveTo>
                <a:lnTo>
                  <a:pt x="3059885" y="0"/>
                </a:lnTo>
                <a:lnTo>
                  <a:pt x="3059885" y="961460"/>
                </a:lnTo>
                <a:lnTo>
                  <a:pt x="0" y="961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4664">
                <a:alpha val="100000"/>
              </a:srgbClr>
            </a:gs>
            <a:gs pos="100000">
              <a:srgbClr val="07144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16760" y="8745993"/>
            <a:ext cx="2085080" cy="1541007"/>
          </a:xfrm>
          <a:custGeom>
            <a:avLst/>
            <a:gdLst/>
            <a:ahLst/>
            <a:cxnLst/>
            <a:rect l="l" t="t" r="r" b="b"/>
            <a:pathLst>
              <a:path w="2085080" h="1541007">
                <a:moveTo>
                  <a:pt x="0" y="0"/>
                </a:moveTo>
                <a:lnTo>
                  <a:pt x="2085080" y="0"/>
                </a:lnTo>
                <a:lnTo>
                  <a:pt x="2085080" y="1541007"/>
                </a:lnTo>
                <a:lnTo>
                  <a:pt x="0" y="1541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48126" y="3046535"/>
            <a:ext cx="5369869" cy="1005741"/>
            <a:chOff x="0" y="0"/>
            <a:chExt cx="1414287" cy="2648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4287" cy="264886"/>
            </a:xfrm>
            <a:custGeom>
              <a:avLst/>
              <a:gdLst/>
              <a:ahLst/>
              <a:cxnLst/>
              <a:rect l="l" t="t" r="r" b="b"/>
              <a:pathLst>
                <a:path w="1414287" h="264886">
                  <a:moveTo>
                    <a:pt x="38927" y="0"/>
                  </a:moveTo>
                  <a:lnTo>
                    <a:pt x="1375360" y="0"/>
                  </a:lnTo>
                  <a:cubicBezTo>
                    <a:pt x="1385684" y="0"/>
                    <a:pt x="1395585" y="4101"/>
                    <a:pt x="1402885" y="11401"/>
                  </a:cubicBezTo>
                  <a:cubicBezTo>
                    <a:pt x="1410185" y="18702"/>
                    <a:pt x="1414287" y="28603"/>
                    <a:pt x="1414287" y="38927"/>
                  </a:cubicBezTo>
                  <a:lnTo>
                    <a:pt x="1414287" y="225960"/>
                  </a:lnTo>
                  <a:cubicBezTo>
                    <a:pt x="1414287" y="247458"/>
                    <a:pt x="1396858" y="264886"/>
                    <a:pt x="1375360" y="264886"/>
                  </a:cubicBezTo>
                  <a:lnTo>
                    <a:pt x="38927" y="264886"/>
                  </a:lnTo>
                  <a:cubicBezTo>
                    <a:pt x="28603" y="264886"/>
                    <a:pt x="18702" y="260785"/>
                    <a:pt x="11401" y="253485"/>
                  </a:cubicBezTo>
                  <a:cubicBezTo>
                    <a:pt x="4101" y="246185"/>
                    <a:pt x="0" y="236284"/>
                    <a:pt x="0" y="225960"/>
                  </a:cubicBezTo>
                  <a:lnTo>
                    <a:pt x="0" y="38927"/>
                  </a:lnTo>
                  <a:cubicBezTo>
                    <a:pt x="0" y="28603"/>
                    <a:pt x="4101" y="18702"/>
                    <a:pt x="11401" y="11401"/>
                  </a:cubicBezTo>
                  <a:cubicBezTo>
                    <a:pt x="18702" y="4101"/>
                    <a:pt x="28603" y="0"/>
                    <a:pt x="389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4664">
                    <a:alpha val="100000"/>
                  </a:srgbClr>
                </a:gs>
                <a:gs pos="100000">
                  <a:srgbClr val="071449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414287" cy="198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92"/>
                </a:lnSpc>
              </a:pPr>
              <a:r>
                <a:rPr lang="en-US" sz="2492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What RebalanceAI Proves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58865" y="3049142"/>
            <a:ext cx="5307015" cy="1048818"/>
            <a:chOff x="0" y="0"/>
            <a:chExt cx="1397732" cy="2762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7732" cy="276232"/>
            </a:xfrm>
            <a:custGeom>
              <a:avLst/>
              <a:gdLst/>
              <a:ahLst/>
              <a:cxnLst/>
              <a:rect l="l" t="t" r="r" b="b"/>
              <a:pathLst>
                <a:path w="1397732" h="276232">
                  <a:moveTo>
                    <a:pt x="39388" y="0"/>
                  </a:moveTo>
                  <a:lnTo>
                    <a:pt x="1358345" y="0"/>
                  </a:lnTo>
                  <a:cubicBezTo>
                    <a:pt x="1380098" y="0"/>
                    <a:pt x="1397732" y="17635"/>
                    <a:pt x="1397732" y="39388"/>
                  </a:cubicBezTo>
                  <a:lnTo>
                    <a:pt x="1397732" y="236844"/>
                  </a:lnTo>
                  <a:cubicBezTo>
                    <a:pt x="1397732" y="258597"/>
                    <a:pt x="1380098" y="276232"/>
                    <a:pt x="1358345" y="276232"/>
                  </a:cubicBezTo>
                  <a:lnTo>
                    <a:pt x="39388" y="276232"/>
                  </a:lnTo>
                  <a:cubicBezTo>
                    <a:pt x="17635" y="276232"/>
                    <a:pt x="0" y="258597"/>
                    <a:pt x="0" y="236844"/>
                  </a:cubicBezTo>
                  <a:lnTo>
                    <a:pt x="0" y="39388"/>
                  </a:lnTo>
                  <a:cubicBezTo>
                    <a:pt x="0" y="17635"/>
                    <a:pt x="17635" y="0"/>
                    <a:pt x="393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4664">
                    <a:alpha val="100000"/>
                  </a:srgbClr>
                </a:gs>
                <a:gs pos="100000">
                  <a:srgbClr val="071449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397732" cy="228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2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7255" y="4495366"/>
            <a:ext cx="7971061" cy="2669217"/>
            <a:chOff x="0" y="0"/>
            <a:chExt cx="1640136" cy="5492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0136" cy="549222"/>
            </a:xfrm>
            <a:custGeom>
              <a:avLst/>
              <a:gdLst/>
              <a:ahLst/>
              <a:cxnLst/>
              <a:rect l="l" t="t" r="r" b="b"/>
              <a:pathLst>
                <a:path w="1640136" h="549222">
                  <a:moveTo>
                    <a:pt x="18970" y="0"/>
                  </a:moveTo>
                  <a:lnTo>
                    <a:pt x="1621166" y="0"/>
                  </a:lnTo>
                  <a:cubicBezTo>
                    <a:pt x="1626197" y="0"/>
                    <a:pt x="1631022" y="1999"/>
                    <a:pt x="1634580" y="5556"/>
                  </a:cubicBezTo>
                  <a:cubicBezTo>
                    <a:pt x="1638137" y="9114"/>
                    <a:pt x="1640136" y="13939"/>
                    <a:pt x="1640136" y="18970"/>
                  </a:cubicBezTo>
                  <a:lnTo>
                    <a:pt x="1640136" y="530252"/>
                  </a:lnTo>
                  <a:cubicBezTo>
                    <a:pt x="1640136" y="540729"/>
                    <a:pt x="1631643" y="549222"/>
                    <a:pt x="1621166" y="549222"/>
                  </a:cubicBezTo>
                  <a:lnTo>
                    <a:pt x="18970" y="549222"/>
                  </a:lnTo>
                  <a:cubicBezTo>
                    <a:pt x="8493" y="549222"/>
                    <a:pt x="0" y="540729"/>
                    <a:pt x="0" y="530252"/>
                  </a:cubicBezTo>
                  <a:lnTo>
                    <a:pt x="0" y="18970"/>
                  </a:lnTo>
                  <a:cubicBezTo>
                    <a:pt x="0" y="8493"/>
                    <a:pt x="8493" y="0"/>
                    <a:pt x="18970" y="0"/>
                  </a:cubicBezTo>
                  <a:close/>
                </a:path>
              </a:pathLst>
            </a:custGeom>
            <a:solidFill>
              <a:srgbClr val="5A738B"/>
            </a:solidFill>
            <a:ln w="38100" cap="rnd">
              <a:solidFill>
                <a:srgbClr val="FBFAF9"/>
              </a:solidFill>
              <a:prstDash val="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1640136" cy="501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680888" y="1618342"/>
            <a:ext cx="8926224" cy="63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4"/>
              </a:lnSpc>
            </a:pPr>
            <a:r>
              <a:rPr lang="en-US" sz="50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 &amp; Next Steps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6958" y="4761539"/>
            <a:ext cx="7867049" cy="208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5156" lvl="1" indent="-222578" algn="just">
              <a:lnSpc>
                <a:spcPts val="2268"/>
              </a:lnSpc>
              <a:buFont typeface="Arial"/>
              <a:buChar char="•"/>
            </a:pPr>
            <a:r>
              <a:rPr lang="en-US" sz="20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Numbers alone are not enough — Sharpe shows stability but misses momentum</a:t>
            </a:r>
          </a:p>
          <a:p>
            <a:pPr marL="445156" lvl="1" indent="-222578" algn="just">
              <a:lnSpc>
                <a:spcPts val="2268"/>
              </a:lnSpc>
              <a:buFont typeface="Arial"/>
              <a:buChar char="•"/>
            </a:pPr>
            <a:r>
              <a:rPr lang="en-US" sz="20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Headlines alone are not trustworthy — sentiment can be hype-driven</a:t>
            </a:r>
          </a:p>
          <a:p>
            <a:pPr marL="445156" lvl="1" indent="-222578" algn="just">
              <a:lnSpc>
                <a:spcPts val="2268"/>
              </a:lnSpc>
              <a:buFont typeface="Arial"/>
              <a:buChar char="•"/>
            </a:pPr>
            <a:r>
              <a:rPr lang="en-US" sz="20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 fusion enables rational + emotional intelligence in investing</a:t>
            </a:r>
          </a:p>
          <a:p>
            <a:pPr algn="just">
              <a:lnSpc>
                <a:spcPts val="2826"/>
              </a:lnSpc>
            </a:pPr>
            <a:endParaRPr lang="en-US" sz="206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758865" y="3338499"/>
            <a:ext cx="5307015" cy="42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2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Steps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144000" y="4512580"/>
            <a:ext cx="8536745" cy="2669217"/>
            <a:chOff x="0" y="0"/>
            <a:chExt cx="1756532" cy="5492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56532" cy="549222"/>
            </a:xfrm>
            <a:custGeom>
              <a:avLst/>
              <a:gdLst/>
              <a:ahLst/>
              <a:cxnLst/>
              <a:rect l="l" t="t" r="r" b="b"/>
              <a:pathLst>
                <a:path w="1756532" h="549222">
                  <a:moveTo>
                    <a:pt x="17713" y="0"/>
                  </a:moveTo>
                  <a:lnTo>
                    <a:pt x="1738819" y="0"/>
                  </a:lnTo>
                  <a:cubicBezTo>
                    <a:pt x="1743517" y="0"/>
                    <a:pt x="1748022" y="1866"/>
                    <a:pt x="1751344" y="5188"/>
                  </a:cubicBezTo>
                  <a:cubicBezTo>
                    <a:pt x="1754666" y="8510"/>
                    <a:pt x="1756532" y="13015"/>
                    <a:pt x="1756532" y="17713"/>
                  </a:cubicBezTo>
                  <a:lnTo>
                    <a:pt x="1756532" y="531509"/>
                  </a:lnTo>
                  <a:cubicBezTo>
                    <a:pt x="1756532" y="541291"/>
                    <a:pt x="1748602" y="549222"/>
                    <a:pt x="1738819" y="549222"/>
                  </a:cubicBezTo>
                  <a:lnTo>
                    <a:pt x="17713" y="549222"/>
                  </a:lnTo>
                  <a:cubicBezTo>
                    <a:pt x="13015" y="549222"/>
                    <a:pt x="8510" y="547355"/>
                    <a:pt x="5188" y="544034"/>
                  </a:cubicBezTo>
                  <a:cubicBezTo>
                    <a:pt x="1866" y="540712"/>
                    <a:pt x="0" y="536207"/>
                    <a:pt x="0" y="531509"/>
                  </a:cubicBezTo>
                  <a:lnTo>
                    <a:pt x="0" y="17713"/>
                  </a:lnTo>
                  <a:cubicBezTo>
                    <a:pt x="0" y="13015"/>
                    <a:pt x="1866" y="8510"/>
                    <a:pt x="5188" y="5188"/>
                  </a:cubicBezTo>
                  <a:cubicBezTo>
                    <a:pt x="8510" y="1866"/>
                    <a:pt x="13015" y="0"/>
                    <a:pt x="17713" y="0"/>
                  </a:cubicBezTo>
                  <a:close/>
                </a:path>
              </a:pathLst>
            </a:custGeom>
            <a:solidFill>
              <a:srgbClr val="5A738B"/>
            </a:solidFill>
            <a:ln w="38100" cap="rnd">
              <a:solidFill>
                <a:srgbClr val="FBFAF9"/>
              </a:solidFill>
              <a:prstDash val="dash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7625"/>
              <a:ext cx="1756532" cy="501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4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935937" y="5029226"/>
            <a:ext cx="7867049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755" lvl="1" indent="-222377" algn="l">
              <a:lnSpc>
                <a:spcPts val="2266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Expand sentiment scoring to compare GPT vs Claude vs Gemini for bias reduction</a:t>
            </a:r>
            <a:endParaRPr lang="en-US" sz="206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44755" lvl="1" indent="-222377" algn="l">
              <a:lnSpc>
                <a:spcPts val="2266"/>
              </a:lnSpc>
              <a:buFont typeface="Arial"/>
              <a:buChar char="•"/>
            </a:pPr>
            <a:r>
              <a:rPr lang="en-US" sz="20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Introduce Sector-wise diversification caps</a:t>
            </a:r>
          </a:p>
          <a:p>
            <a:pPr marL="444755" lvl="1" indent="-222377" algn="l">
              <a:lnSpc>
                <a:spcPts val="2266"/>
              </a:lnSpc>
              <a:buFont typeface="Arial"/>
              <a:buChar char="•"/>
            </a:pPr>
            <a:r>
              <a:rPr lang="en-US" sz="206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Enable “risk profile sliders” for user personalization</a:t>
            </a:r>
          </a:p>
          <a:p>
            <a:pPr algn="just">
              <a:lnSpc>
                <a:spcPts val="2266"/>
              </a:lnSpc>
            </a:pPr>
            <a:endParaRPr lang="en-US" sz="206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0" y="7612258"/>
            <a:ext cx="2704870" cy="3048522"/>
          </a:xfrm>
          <a:custGeom>
            <a:avLst/>
            <a:gdLst/>
            <a:ahLst/>
            <a:cxnLst/>
            <a:rect l="l" t="t" r="r" b="b"/>
            <a:pathLst>
              <a:path w="2704870" h="3048522">
                <a:moveTo>
                  <a:pt x="0" y="0"/>
                </a:moveTo>
                <a:lnTo>
                  <a:pt x="2704870" y="0"/>
                </a:lnTo>
                <a:lnTo>
                  <a:pt x="2704870" y="3048522"/>
                </a:lnTo>
                <a:lnTo>
                  <a:pt x="0" y="3048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07255" y="306162"/>
            <a:ext cx="3059884" cy="961460"/>
          </a:xfrm>
          <a:custGeom>
            <a:avLst/>
            <a:gdLst/>
            <a:ahLst/>
            <a:cxnLst/>
            <a:rect l="l" t="t" r="r" b="b"/>
            <a:pathLst>
              <a:path w="3059884" h="961460">
                <a:moveTo>
                  <a:pt x="0" y="0"/>
                </a:moveTo>
                <a:lnTo>
                  <a:pt x="3059884" y="0"/>
                </a:lnTo>
                <a:lnTo>
                  <a:pt x="3059884" y="961459"/>
                </a:lnTo>
                <a:lnTo>
                  <a:pt x="0" y="961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4664">
                <a:alpha val="100000"/>
              </a:srgbClr>
            </a:gs>
            <a:gs pos="100000">
              <a:srgbClr val="07144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38159">
            <a:off x="-174563" y="7036805"/>
            <a:ext cx="9525408" cy="5334228"/>
          </a:xfrm>
          <a:custGeom>
            <a:avLst/>
            <a:gdLst/>
            <a:ahLst/>
            <a:cxnLst/>
            <a:rect l="l" t="t" r="r" b="b"/>
            <a:pathLst>
              <a:path w="9525408" h="5334228">
                <a:moveTo>
                  <a:pt x="0" y="0"/>
                </a:moveTo>
                <a:lnTo>
                  <a:pt x="9525407" y="0"/>
                </a:lnTo>
                <a:lnTo>
                  <a:pt x="9525407" y="5334228"/>
                </a:lnTo>
                <a:lnTo>
                  <a:pt x="0" y="5334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38159">
            <a:off x="9382909" y="6591186"/>
            <a:ext cx="9525408" cy="5334228"/>
          </a:xfrm>
          <a:custGeom>
            <a:avLst/>
            <a:gdLst/>
            <a:ahLst/>
            <a:cxnLst/>
            <a:rect l="l" t="t" r="r" b="b"/>
            <a:pathLst>
              <a:path w="9525408" h="5334228">
                <a:moveTo>
                  <a:pt x="0" y="0"/>
                </a:moveTo>
                <a:lnTo>
                  <a:pt x="9525408" y="0"/>
                </a:lnTo>
                <a:lnTo>
                  <a:pt x="9525408" y="5334228"/>
                </a:lnTo>
                <a:lnTo>
                  <a:pt x="0" y="5334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35789" y="3747402"/>
            <a:ext cx="5578876" cy="127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89"/>
              </a:lnSpc>
            </a:pPr>
            <a:r>
              <a:rPr lang="en-US" sz="1020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58400" y="3747402"/>
            <a:ext cx="3606517" cy="127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89"/>
              </a:lnSpc>
            </a:pPr>
            <a:r>
              <a:rPr lang="en-US" sz="10205" b="1" dirty="0">
                <a:solidFill>
                  <a:srgbClr val="B7E6F3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You!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2675490" y="2717306"/>
            <a:ext cx="7408380" cy="7435418"/>
          </a:xfrm>
          <a:custGeom>
            <a:avLst/>
            <a:gdLst/>
            <a:ahLst/>
            <a:cxnLst/>
            <a:rect l="l" t="t" r="r" b="b"/>
            <a:pathLst>
              <a:path w="7408380" h="7435418">
                <a:moveTo>
                  <a:pt x="7408380" y="0"/>
                </a:moveTo>
                <a:lnTo>
                  <a:pt x="0" y="0"/>
                </a:lnTo>
                <a:lnTo>
                  <a:pt x="0" y="7435418"/>
                </a:lnTo>
                <a:lnTo>
                  <a:pt x="7408380" y="7435418"/>
                </a:lnTo>
                <a:lnTo>
                  <a:pt x="74083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0237" y="201405"/>
            <a:ext cx="3059884" cy="961460"/>
          </a:xfrm>
          <a:custGeom>
            <a:avLst/>
            <a:gdLst/>
            <a:ahLst/>
            <a:cxnLst/>
            <a:rect l="l" t="t" r="r" b="b"/>
            <a:pathLst>
              <a:path w="3059884" h="961460">
                <a:moveTo>
                  <a:pt x="0" y="0"/>
                </a:moveTo>
                <a:lnTo>
                  <a:pt x="3059885" y="0"/>
                </a:lnTo>
                <a:lnTo>
                  <a:pt x="3059885" y="961460"/>
                </a:lnTo>
                <a:lnTo>
                  <a:pt x="0" y="961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317</Words>
  <Application>Microsoft Macintosh PowerPoint</Application>
  <PresentationFormat>Custom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Montserrat Bold</vt:lpstr>
      <vt:lpstr>Inter</vt:lpstr>
      <vt:lpstr>DM Sans</vt:lpstr>
      <vt:lpstr>Montserrat</vt:lpstr>
      <vt:lpstr>Canva Sans</vt:lpstr>
      <vt:lpstr>Calibri</vt:lpstr>
      <vt:lpstr>Canva Sans Bold</vt:lpstr>
      <vt:lpstr>DM Sans Bold</vt:lpstr>
      <vt:lpstr>Montserrat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RebalanceAI: AI-Powered Investment Portfolio Analyzer</dc:title>
  <cp:lastModifiedBy>Supriya Singh</cp:lastModifiedBy>
  <cp:revision>3</cp:revision>
  <dcterms:created xsi:type="dcterms:W3CDTF">2006-08-16T00:00:00Z</dcterms:created>
  <dcterms:modified xsi:type="dcterms:W3CDTF">2025-10-19T17:19:40Z</dcterms:modified>
  <dc:identifier>DAG2MUidjIc</dc:identifier>
</cp:coreProperties>
</file>